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Source Sans Pro" panose="020B0604020202020204" charset="0"/>
      <p:regular r:id="rId32"/>
      <p:bold r:id="rId33"/>
      <p:italic r:id="rId34"/>
      <p:boldItalic r:id="rId35"/>
    </p:embeddedFont>
    <p:embeddedFont>
      <p:font typeface="Impact" panose="020B0806030902050204" pitchFamily="34" charset="0"/>
      <p:regular r:id="rId36"/>
    </p:embeddedFont>
    <p:embeddedFont>
      <p:font typeface="Raleway"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86" autoAdjust="0"/>
  </p:normalViewPr>
  <p:slideViewPr>
    <p:cSldViewPr snapToGrid="0">
      <p:cViewPr varScale="1">
        <p:scale>
          <a:sx n="75" d="100"/>
          <a:sy n="75" d="100"/>
        </p:scale>
        <p:origin x="102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mdgadvertising.com/blog/wp-content/uploads/2012/02/the-sad-state-of-social-media-privacy-infographic.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News stories not presented in its entirety cause a great deal of confusion about the basic facts and current issues. People are divided in what they consider the most positive and negative attributes of news media. Social media reporting is often manipulated to change the psychological perception of people. Biased opinions are perpetuated due to the reinforcement of people's opinions and ideology presented via social media. The graph above shows that social media is financially less expensive than traditional media (</a:t>
            </a:r>
            <a:r>
              <a:rPr lang="en" sz="1050">
                <a:solidFill>
                  <a:schemeClr val="accent1"/>
                </a:solidFill>
                <a:highlight>
                  <a:srgbClr val="FFFFFF"/>
                </a:highlight>
              </a:rPr>
              <a:t>Fou, 2014)</a:t>
            </a:r>
            <a:r>
              <a:rPr lang="en"/>
              <a:t>. There is also a negative side to instant information. Unreported endorsements means that companies pay bloggers without disclosing that information to their followers. For example, the “PR agency Edelman supported two bloggers road tripping across the U.S. writing positive stories about Wal-Mart through the organization Working Families for Wal-Mart” (</a:t>
            </a:r>
            <a:r>
              <a:rPr lang="en">
                <a:solidFill>
                  <a:schemeClr val="dk2"/>
                </a:solidFill>
              </a:rPr>
              <a:t>Vinjamuri, 2012</a:t>
            </a:r>
            <a:r>
              <a:rPr lang="en"/>
              <a:t>). Improper anonymity discusses how some companies try to discredit their competitors on online forums as anonymous entities or persons. For example, </a:t>
            </a:r>
            <a:r>
              <a:rPr lang="en">
                <a:solidFill>
                  <a:schemeClr val="dk2"/>
                </a:solidFill>
              </a:rPr>
              <a:t>John Mackey, </a:t>
            </a:r>
            <a:r>
              <a:rPr lang="en"/>
              <a:t>Whole Foods CEO, had admitted to discredit competitor Wild Oats online through the use of </a:t>
            </a:r>
            <a:r>
              <a:rPr lang="en">
                <a:solidFill>
                  <a:schemeClr val="dk2"/>
                </a:solidFill>
              </a:rPr>
              <a:t>an anonymous name (Vinjamuri, 2012)</a:t>
            </a:r>
            <a:r>
              <a:rPr lang="en"/>
              <a:t>. Companies like Google, DoubleClick, and Facebook are using “more relevant offers and brands waste less on poorly targeted advertising”, by obtaining its users personal information and this cane compromise consumer privacy. Additionally, some companies are using the online community to obtain free work, without crediting sources which has led to copyright infringement. Lastly, content posted online stays forever and can be easily accessible to the government, future employers, and criminals.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000" dirty="0">
                <a:solidFill>
                  <a:srgbClr val="353535"/>
                </a:solidFill>
                <a:highlight>
                  <a:srgbClr val="FFFFFF"/>
                </a:highlight>
              </a:rPr>
              <a:t>Due to the concern about the disclosure of personal information on social media sites, numerous privacy laws have been enacted in the U.S. in the past couple of years. While employees want to protect their private social media accounts and pages, “employers argue that access to personal accounts is needed to protect proprietary information or trade secrets, to comply with federal financial regulations, or to prevent the employer from being exposed to legal liabilities” ("Access to Social Media Usernames and Passwords", 2017). </a:t>
            </a:r>
            <a:r>
              <a:rPr lang="en" sz="1000" dirty="0">
                <a:solidFill>
                  <a:srgbClr val="353535"/>
                </a:solidFill>
              </a:rPr>
              <a:t>Furthermore, privacy is affected when companies use their customers data to sell. Choicepoint was sued $15 million in civil penalties as a result of providing personal information to identity thieves (Bosworth, 2012). The first major first step preventing companies from misusing online personal data.</a:t>
            </a:r>
            <a:r>
              <a:rPr lang="en" sz="1000" dirty="0">
                <a:solidFill>
                  <a:srgbClr val="353535"/>
                </a:solidFill>
                <a:highlight>
                  <a:srgbClr val="FFFFFF"/>
                </a:highlight>
              </a:rPr>
              <a:t> Personal identity is at risk when people chooses to share their information on social media. According to a Pew Research Poll, there was a 90% increase in teens providing their cell-phone numbers on social media from 2006 to 2012, as shown </a:t>
            </a:r>
            <a:r>
              <a:rPr lang="en" sz="1000" dirty="0">
                <a:solidFill>
                  <a:srgbClr val="353535"/>
                </a:solidFill>
              </a:rPr>
              <a:t>in the graph titled, “Social media profiles: What teens post - 2006 vs. 2012 (Madden, Lenhart, Cortesi, Gasser, Duggan, Smith, &amp; Beaton, 2013)</a:t>
            </a:r>
            <a:r>
              <a:rPr lang="en" sz="1000" dirty="0">
                <a:solidFill>
                  <a:srgbClr val="353535"/>
                </a:solidFill>
                <a:highlight>
                  <a:srgbClr val="FFFFFF"/>
                </a:highlight>
              </a:rPr>
              <a:t>.</a:t>
            </a:r>
          </a:p>
          <a:p>
            <a:pPr lvl="0">
              <a:spcBef>
                <a:spcPts val="0"/>
              </a:spcBef>
              <a:buNone/>
            </a:pPr>
            <a:endParaRPr lang="en" sz="1000" dirty="0">
              <a:solidFill>
                <a:srgbClr val="353535"/>
              </a:solidFill>
              <a:highlight>
                <a:srgbClr val="FFFFFF"/>
              </a:highlight>
            </a:endParaRPr>
          </a:p>
          <a:p>
            <a:pPr lvl="0" rtl="0">
              <a:lnSpc>
                <a:spcPct val="115000"/>
              </a:lnSpc>
              <a:spcBef>
                <a:spcPts val="0"/>
              </a:spcBef>
              <a:spcAft>
                <a:spcPts val="1600"/>
              </a:spcAft>
              <a:buClr>
                <a:schemeClr val="dk2"/>
              </a:buClr>
              <a:buSzPct val="110000"/>
              <a:buFont typeface="Arial"/>
              <a:buNone/>
            </a:pPr>
            <a:r>
              <a:rPr lang="en-US" sz="1000" dirty="0">
                <a:solidFill>
                  <a:schemeClr val="dk2"/>
                </a:solidFill>
                <a:highlight>
                  <a:srgbClr val="FFFFFF"/>
                </a:highlight>
                <a:latin typeface="Source Sans Pro"/>
                <a:ea typeface="Source Sans Pro"/>
                <a:cs typeface="Source Sans Pro"/>
                <a:sym typeface="Source Sans Pro"/>
              </a:rPr>
              <a:t>Link to image: </a:t>
            </a:r>
            <a:r>
              <a:rPr lang="en-US" sz="1000" u="sng" dirty="0">
                <a:solidFill>
                  <a:schemeClr val="accent5"/>
                </a:solidFill>
                <a:highlight>
                  <a:srgbClr val="FFFFFF"/>
                </a:highlight>
                <a:latin typeface="Source Sans Pro"/>
                <a:ea typeface="Source Sans Pro"/>
                <a:cs typeface="Source Sans Pro"/>
                <a:sym typeface="Source Sans Pro"/>
                <a:hlinkClick r:id="rId3"/>
              </a:rPr>
              <a:t>http://www.mdgadvertising.com/blog/wp-content/uploads/2012/02/the-sad-state-of-social-media-privacy-infographic.png</a:t>
            </a:r>
          </a:p>
          <a:p>
            <a:pPr lvl="0">
              <a:spcBef>
                <a:spcPts val="0"/>
              </a:spcBef>
              <a:buNone/>
            </a:pPr>
            <a:endParaRPr lang="en-US" sz="1000" dirty="0">
              <a:highlight>
                <a:srgbClr val="FFFFFF"/>
              </a:highlight>
            </a:endParaRPr>
          </a:p>
          <a:p>
            <a:pPr lvl="0">
              <a:spcBef>
                <a:spcPts val="0"/>
              </a:spcBef>
              <a:buNone/>
            </a:pPr>
            <a:endParaRPr lang="en" sz="1000" dirty="0">
              <a:solidFill>
                <a:srgbClr val="353535"/>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800"/>
              </a:spcAft>
              <a:buClr>
                <a:schemeClr val="dk2"/>
              </a:buClr>
              <a:buSzPct val="100000"/>
              <a:buFont typeface="Arial"/>
              <a:buNone/>
            </a:pPr>
            <a:r>
              <a:rPr lang="en">
                <a:solidFill>
                  <a:schemeClr val="dk2"/>
                </a:solidFill>
                <a:latin typeface="Calibri"/>
                <a:ea typeface="Calibri"/>
                <a:cs typeface="Calibri"/>
                <a:sym typeface="Calibri"/>
              </a:rPr>
              <a:t>Online campaigns are extremely valuable due to the rate this information can be distributed.  Exposure online can spread at a very fast rate using social media or sharing content.  This can also have negative effects ethically if the online campaign is not credible.  Campaigns can have motives that don’t align with what is on the surface.  It is important to verify the authors and groups to determine if the campaign is trustworthy.  This can be done fairly quickly by determining the six steps listed here. </a:t>
            </a:r>
          </a:p>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2"/>
              </a:buClr>
              <a:buSzPct val="100000"/>
              <a:buFont typeface="Arial"/>
              <a:buNone/>
            </a:pPr>
            <a:r>
              <a:rPr lang="en" dirty="0"/>
              <a:t>One of the most powerful aspects of the internet aside from the spread of information to everyone, is the ability to express yourself anonymously. Now anonymous online can mean multiple things, first it can describe one posting in online forums and sites under a pseudonym, and the other being able to move and work through the internet without someone being able to locate or prove you have done anything online. With those who are posting online under the guise of a pseudonym there comes up sites that are anonymous friendly and allow you to post with a user name or pseudonym and not reveal their actual information, some of these sites include 4chan and reddit. Then you have sites such as Twitter and Facebook that try to use personal information to put forth an identity to people’s posts. With Facebook they use email verification and do some checks to user names checking for dictionary words and not allowing users to use them in their name. Twitter on the other hand has a verification process that people can use that allow their twitter page to have more authority in online postings.</a:t>
            </a:r>
          </a:p>
          <a:p>
            <a:pPr lvl="0">
              <a:spcBef>
                <a:spcPts val="0"/>
              </a:spcBef>
              <a:buClr>
                <a:schemeClr val="dk2"/>
              </a:buClr>
              <a:buSzPct val="100000"/>
              <a:buFont typeface="Arial"/>
              <a:buNone/>
            </a:pPr>
            <a:r>
              <a:rPr lang="en" dirty="0"/>
              <a:t>Anonymous posting is a true double edge sword in our time this is because it is such an important tool for the common man to organize, comment, and circumvent freedom of speech violations in the event a government becomes to oppressive, but at the same time major problems have arisen from anonymous posting, things such as cyber bullying, cyber crime, and terrorist recruiting and organizing. Around the world there have sprung up laws in response to anonymous posting in cyberspace. Most of these laws are in response to the negative ethical implications of anonymous posting. So far America has still been open due to anonymous posting being covered by the first amendment, but other countries like China, Russia, Turkey, and Iran have all shut down access to sites that allow for anonymous posting. This has had two consequences, first in those countries the government has tracked people by their IP and arrested them due to their online posting, and the other being new and emerging tech being created to circumvent the issue of privacy which will eventually allow for greater anonymous posting.</a:t>
            </a:r>
          </a:p>
          <a:p>
            <a:pPr lvl="0">
              <a:spcBef>
                <a:spcPts val="0"/>
              </a:spcBef>
              <a:buClr>
                <a:schemeClr val="dk2"/>
              </a:buClr>
              <a:buSzPct val="100000"/>
              <a:buFont typeface="Arial"/>
              <a:buNone/>
            </a:pPr>
            <a:r>
              <a:rPr lang="en" dirty="0"/>
              <a:t>Anonymous posting is seen as a problem by many people, so much as overlooking its positive value. So many companies are trying to mitigate the anonymity of the user and have been trying to tie an identity to posts. One such example of this is Youtube.com. YouTube used to allow anonymous posting, but with that came cyberbullying and quickly people have equated the YouTube comments section as a place for vile hateful comments. To try to circumvent this in 2013 YouTube implemented a policy requiring all posters to register with google+ and then login in to be able to post. The problem is people just created fake accounts and began posting hate again. This process has slowed down the amount of negative posts, but work still needs to be done if that is their end goal.</a:t>
            </a:r>
          </a:p>
          <a:p>
            <a:pPr lvl="0">
              <a:spcBef>
                <a:spcPts val="0"/>
              </a:spcBef>
              <a:buClr>
                <a:schemeClr val="dk2"/>
              </a:buClr>
              <a:buSzPct val="100000"/>
              <a:buFont typeface="Arial"/>
              <a:buNone/>
            </a:pPr>
            <a:r>
              <a:rPr lang="en" dirty="0"/>
              <a:t>Finally internet anonymity can be perfectly personified by the group anonymous that has sprung up in the past decade. Anonymous represents what the internet’s power can be under a group that does little to nothing due to organizational failures. This means that the power of the internet is show cased in that the group is decentralized, has no leader, and yet still invokes reactions and pushes agendas. In terms of actual work or attacks by the group (which is a cyber hacktivist group) they have done very little. That being said they still show a model for this and future generations that the internet can be a critical tool to organize and push back against ethics violations of governments.</a:t>
            </a:r>
          </a:p>
          <a:p>
            <a:pPr lv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sz="1000" dirty="0"/>
              <a:t>How can this can be mitigated? for example: blocking or removing bad actors.</a:t>
            </a:r>
            <a:r>
              <a:rPr lang="en" sz="1000" dirty="0">
                <a:solidFill>
                  <a:schemeClr val="dk2"/>
                </a:solidFill>
              </a:rPr>
              <a:t>						</a:t>
            </a:r>
          </a:p>
          <a:p>
            <a:pPr marL="457200" lvl="0" indent="-292100" rtl="0">
              <a:spcBef>
                <a:spcPts val="0"/>
              </a:spcBef>
              <a:buSzPct val="100000"/>
              <a:buChar char="-"/>
            </a:pPr>
            <a:r>
              <a:rPr lang="en" sz="1000" dirty="0"/>
              <a:t>Individuals cyberbully for many reasons, but the issue is predominant in young adults. Some engage in it in order to deal with their anger, seek revenge, or make themselves appear better than their peers. Others do it for entertainment or for the pleasure of tormenting others. This is thus amplified due to anonymity aspect of the issue and while avoiding face to face contact, cyberbullies do not realize the consequences of their actions. As a result, they are more likely to say and do things they might shy away from were it an in- person interaction. Furthermore, young people are often hesitant to report cyberbullying because they are afraid that doing so will lead to restrictions on their own Internet or cell phone use or they believe nothing can be done to stop it. </a:t>
            </a:r>
          </a:p>
          <a:p>
            <a:pPr marL="457200" lvl="0" indent="-292100" rtl="0">
              <a:spcBef>
                <a:spcPts val="0"/>
              </a:spcBef>
              <a:buSzPct val="100000"/>
              <a:buChar char="-"/>
            </a:pPr>
            <a:r>
              <a:rPr lang="en" sz="1000" dirty="0"/>
              <a:t>Twitter’s Trust &amp; Safety Council, supported by </a:t>
            </a:r>
            <a:r>
              <a:rPr lang="en" sz="1000" dirty="0">
                <a:solidFill>
                  <a:schemeClr val="dk2"/>
                </a:solidFill>
              </a:rPr>
              <a:t>Anti-Bullying Pro and Feminist Frequency,</a:t>
            </a:r>
            <a:r>
              <a:rPr lang="en" sz="1000" dirty="0"/>
              <a:t> was created “to ensure people can continue to express themselves freely and safely on Twitter” (Conner, 2016).</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Freedom of speech involves asking the following questions: I</a:t>
            </a:r>
            <a:r>
              <a:rPr lang="en" dirty="0">
                <a:solidFill>
                  <a:srgbClr val="000000"/>
                </a:solidFill>
              </a:rPr>
              <a:t>s an online presence considered private even though others have access to it?  Should your employer be able to judge you professionally through your online presence?</a:t>
            </a:r>
          </a:p>
          <a:p>
            <a:pPr lvl="0">
              <a:spcBef>
                <a:spcPts val="0"/>
              </a:spcBef>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353535"/>
                </a:solidFill>
                <a:highlight>
                  <a:srgbClr val="FFFFFF"/>
                </a:highlight>
              </a:rPr>
              <a:t>Social Media has created a plethora of different models for communicating to large groups of people that previously would have to be reached by antiquated standards such as focus group time slots for television, radio, and newspaper. </a:t>
            </a:r>
            <a:r>
              <a:rPr lang="en" sz="1000">
                <a:solidFill>
                  <a:srgbClr val="353535"/>
                </a:solidFill>
              </a:rPr>
              <a:t>Some examples of social networking sites include, AOL, Facebook, MySpace, Reddit, Tumblr, and Twitter. </a:t>
            </a:r>
            <a:r>
              <a:rPr lang="en" sz="1000">
                <a:solidFill>
                  <a:srgbClr val="353535"/>
                </a:solidFill>
                <a:highlight>
                  <a:srgbClr val="FFFFFF"/>
                </a:highlight>
              </a:rPr>
              <a:t>Social Media provides a platform for like minded people into online communities and groups. The instantaneous propagation of information has allowed the establishment of collectivism; people are promoting their wants and expectations into online campaigns, and are having an impact on issues by mass appeal. For example, in the 2008 presidential campaign Barack Obama’s team utilized their online presence to” organize volunteers, to find new supporters and put them to work, to turn out voters on election day and (of course) to raise unprecedented amounts of money — all contributing to a crucial edge in the primary and general elections” (Delany, 2009). At the same time, social media can present ethical and privacy issues e.g. the recent scandal with Marines Unite, a group with over 30,000 active duty and veteran Marines and British Royal Marines, that established a campaign to share private, intimate pictures of women in various states of dress without their knowledge (Mclaughlin &amp; Stapleton, 2017). </a:t>
            </a:r>
          </a:p>
          <a:p>
            <a:pPr lvl="0">
              <a:spcBef>
                <a:spcPts val="0"/>
              </a:spcBef>
              <a:buNone/>
            </a:pPr>
            <a:endParaRPr sz="1000">
              <a:solidFill>
                <a:srgbClr val="353535"/>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solidFill>
                  <a:srgbClr val="222222"/>
                </a:solidFill>
                <a:latin typeface="Calibri"/>
                <a:ea typeface="Calibri"/>
                <a:cs typeface="Calibri"/>
                <a:sym typeface="Calibri"/>
              </a:rPr>
              <a:t>Online campaigns and </a:t>
            </a:r>
            <a:r>
              <a:rPr lang="en" dirty="0">
                <a:solidFill>
                  <a:srgbClr val="222222"/>
                </a:solidFill>
                <a:highlight>
                  <a:srgbClr val="FFFFFF"/>
                </a:highlight>
                <a:latin typeface="Calibri"/>
                <a:ea typeface="Calibri"/>
                <a:cs typeface="Calibri"/>
                <a:sym typeface="Calibri"/>
              </a:rPr>
              <a:t>social media technologies are growing and bringing many ethical questions into the fold. </a:t>
            </a:r>
            <a:r>
              <a:rPr lang="en" dirty="0">
                <a:solidFill>
                  <a:schemeClr val="dk2"/>
                </a:solidFill>
                <a:latin typeface="Calibri"/>
                <a:ea typeface="Calibri"/>
                <a:cs typeface="Calibri"/>
                <a:sym typeface="Calibri"/>
              </a:rPr>
              <a:t>This presentation seeks to discuss the ethical issues surrounding online information and public usage of this information. </a:t>
            </a:r>
            <a:r>
              <a:rPr lang="en" dirty="0">
                <a:solidFill>
                  <a:srgbClr val="222222"/>
                </a:solidFill>
                <a:highlight>
                  <a:srgbClr val="FFFFFF"/>
                </a:highlight>
                <a:latin typeface="Calibri"/>
                <a:ea typeface="Calibri"/>
                <a:cs typeface="Calibri"/>
                <a:sym typeface="Calibri"/>
              </a:rPr>
              <a:t>The topic, in question: are online campaigns ethical?</a:t>
            </a:r>
          </a:p>
          <a:p>
            <a:pPr lvl="0">
              <a:spcBef>
                <a:spcPts val="0"/>
              </a:spcBef>
              <a:buNone/>
            </a:pPr>
            <a:endParaRPr dirty="0">
              <a:solidFill>
                <a:srgbClr val="222222"/>
              </a:solidFill>
              <a:highlight>
                <a:srgbClr val="FFFFFF"/>
              </a:highlight>
              <a:latin typeface="Calibri"/>
              <a:ea typeface="Calibri"/>
              <a:cs typeface="Calibri"/>
              <a:sym typeface="Calibri"/>
            </a:endParaRPr>
          </a:p>
          <a:p>
            <a:pPr lvl="0">
              <a:spcBef>
                <a:spcPts val="0"/>
              </a:spcBef>
              <a:buNone/>
            </a:pPr>
            <a:r>
              <a:rPr lang="en" dirty="0">
                <a:solidFill>
                  <a:srgbClr val="222222"/>
                </a:solidFill>
                <a:highlight>
                  <a:srgbClr val="FFFFFF"/>
                </a:highlight>
                <a:latin typeface="Calibri"/>
                <a:ea typeface="Calibri"/>
                <a:cs typeface="Calibri"/>
                <a:sym typeface="Calibri"/>
              </a:rPr>
              <a:t>The following points/slides will be covered in the presentation:</a:t>
            </a:r>
          </a:p>
          <a:p>
            <a:pPr lvl="0">
              <a:spcBef>
                <a:spcPts val="0"/>
              </a:spcBef>
              <a:buNone/>
            </a:pPr>
            <a:r>
              <a:rPr lang="en" dirty="0">
                <a:solidFill>
                  <a:srgbClr val="222222"/>
                </a:solidFill>
                <a:highlight>
                  <a:srgbClr val="FFFFFF"/>
                </a:highlight>
                <a:latin typeface="Calibri"/>
                <a:ea typeface="Calibri"/>
                <a:cs typeface="Calibri"/>
                <a:sym typeface="Calibri"/>
              </a:rPr>
              <a:t>1.       Freedom of speech – laws regarding the dissemination of online information in social media</a:t>
            </a:r>
          </a:p>
          <a:p>
            <a:pPr lvl="0">
              <a:spcBef>
                <a:spcPts val="0"/>
              </a:spcBef>
              <a:buNone/>
            </a:pPr>
            <a:r>
              <a:rPr lang="en" dirty="0">
                <a:solidFill>
                  <a:srgbClr val="222222"/>
                </a:solidFill>
                <a:highlight>
                  <a:srgbClr val="FFFFFF"/>
                </a:highlight>
                <a:latin typeface="Calibri"/>
                <a:ea typeface="Calibri"/>
                <a:cs typeface="Calibri"/>
                <a:sym typeface="Calibri"/>
              </a:rPr>
              <a:t>2.       Validating the information presented on social media (verify before you testify)</a:t>
            </a:r>
          </a:p>
          <a:p>
            <a:pPr lvl="0">
              <a:spcBef>
                <a:spcPts val="0"/>
              </a:spcBef>
              <a:buNone/>
            </a:pPr>
            <a:r>
              <a:rPr lang="en" dirty="0">
                <a:solidFill>
                  <a:srgbClr val="222222"/>
                </a:solidFill>
                <a:highlight>
                  <a:srgbClr val="FFFFFF"/>
                </a:highlight>
                <a:latin typeface="Calibri"/>
                <a:ea typeface="Calibri"/>
                <a:cs typeface="Calibri"/>
                <a:sym typeface="Calibri"/>
              </a:rPr>
              <a:t>3.       Intentionally misleading the community – how information in social media can be misleading and examples of this in communities of interest (COI)</a:t>
            </a:r>
          </a:p>
          <a:p>
            <a:pPr lvl="0">
              <a:spcBef>
                <a:spcPts val="0"/>
              </a:spcBef>
              <a:buNone/>
            </a:pPr>
            <a:r>
              <a:rPr lang="en" dirty="0">
                <a:solidFill>
                  <a:srgbClr val="222222"/>
                </a:solidFill>
                <a:highlight>
                  <a:srgbClr val="FFFFFF"/>
                </a:highlight>
                <a:latin typeface="Calibri"/>
                <a:ea typeface="Calibri"/>
                <a:cs typeface="Calibri"/>
                <a:sym typeface="Calibri"/>
              </a:rPr>
              <a:t>4.       Is instant always better – looking  at the effects of obtaining information from online social networking sites as opposed to traditional news i.e. academic journals, libraries, news print</a:t>
            </a:r>
          </a:p>
          <a:p>
            <a:pPr lvl="0">
              <a:spcBef>
                <a:spcPts val="0"/>
              </a:spcBef>
              <a:buNone/>
            </a:pPr>
            <a:r>
              <a:rPr lang="en" dirty="0">
                <a:solidFill>
                  <a:srgbClr val="222222"/>
                </a:solidFill>
                <a:highlight>
                  <a:srgbClr val="FFFFFF"/>
                </a:highlight>
                <a:latin typeface="Calibri"/>
                <a:ea typeface="Calibri"/>
                <a:cs typeface="Calibri"/>
                <a:sym typeface="Calibri"/>
              </a:rPr>
              <a:t>5.       Verifying the credibility of authors/information providers</a:t>
            </a:r>
          </a:p>
          <a:p>
            <a:pPr lvl="0">
              <a:spcBef>
                <a:spcPts val="0"/>
              </a:spcBef>
              <a:buNone/>
            </a:pPr>
            <a:r>
              <a:rPr lang="en" dirty="0">
                <a:solidFill>
                  <a:srgbClr val="222222"/>
                </a:solidFill>
                <a:highlight>
                  <a:srgbClr val="FFFFFF"/>
                </a:highlight>
                <a:latin typeface="Calibri"/>
                <a:ea typeface="Calibri"/>
                <a:cs typeface="Calibri"/>
                <a:sym typeface="Calibri"/>
              </a:rPr>
              <a:t>6.       Anonymous posts – controversial implications and effects of this and examples in bulletin board systems, internet forum, or other discussion forums</a:t>
            </a:r>
          </a:p>
          <a:p>
            <a:pPr lvl="0">
              <a:spcBef>
                <a:spcPts val="0"/>
              </a:spcBef>
              <a:buNone/>
            </a:pPr>
            <a:r>
              <a:rPr lang="en" dirty="0">
                <a:solidFill>
                  <a:srgbClr val="222222"/>
                </a:solidFill>
                <a:highlight>
                  <a:srgbClr val="FFFFFF"/>
                </a:highlight>
                <a:latin typeface="Calibri"/>
                <a:ea typeface="Calibri"/>
                <a:cs typeface="Calibri"/>
                <a:sym typeface="Calibri"/>
              </a:rPr>
              <a:t>7.       Cyber bullying/shaming – how social media and online communities have caused a rise in bullying and unacceptable behavior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latin typeface="Calibri"/>
                <a:ea typeface="Calibri"/>
                <a:cs typeface="Calibri"/>
                <a:sym typeface="Calibri"/>
              </a:rPr>
              <a:t>Online campaigns and </a:t>
            </a:r>
            <a:r>
              <a:rPr lang="en">
                <a:solidFill>
                  <a:schemeClr val="dk2"/>
                </a:solidFill>
                <a:latin typeface="Calibri"/>
                <a:ea typeface="Calibri"/>
                <a:cs typeface="Calibri"/>
                <a:sym typeface="Calibri"/>
              </a:rPr>
              <a:t>social media sites</a:t>
            </a:r>
            <a:r>
              <a:rPr lang="en">
                <a:latin typeface="Calibri"/>
                <a:ea typeface="Calibri"/>
                <a:cs typeface="Calibri"/>
                <a:sym typeface="Calibri"/>
              </a:rPr>
              <a:t>, are a current global phenomenon. Online campaigns are used globally and have a widespread impact on fields such as politics, social, business, humanitarian, science, health, and awareness. For example, the Women’s March, the largest gathering of organized protestors in U.S. history, with crowds in cities like DC, New York, San Francisco, all of the 50 states, and other major countries, started from groups created on Facebook. According to an article by The Guardian, “a third of 18-24 year-olds think social media will influence their vote, according to results of a poll by Ipsos Mori”, in the U.K (Sedghi, 2015). The amount of people who have gained online access has grown, and has led to the spread of ideas and views. Moreover, like minded individuals have created online communities on sites such as Reddit and Quora. </a:t>
            </a:r>
            <a:r>
              <a:rPr lang="en">
                <a:highlight>
                  <a:srgbClr val="FFFFFF"/>
                </a:highlight>
                <a:latin typeface="Calibri"/>
                <a:ea typeface="Calibri"/>
                <a:cs typeface="Calibri"/>
                <a:sym typeface="Calibri"/>
              </a:rPr>
              <a:t>Social media encourages community participation, allows for more targeted ads, allows for anonymity, and provides instant news and information to users. However, social media and online campaigning has also caused concerns in regards to people's security, decision in public polls, litigation and legal trials, the workplace settings, and privacy.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latin typeface="Calibri"/>
                <a:ea typeface="Calibri"/>
                <a:cs typeface="Calibri"/>
                <a:sym typeface="Calibri"/>
              </a:rPr>
              <a:t>The usage of social media and online campaigns have become increasingly popular over time, especially for young people, as a </a:t>
            </a:r>
            <a:r>
              <a:rPr lang="en">
                <a:solidFill>
                  <a:schemeClr val="dk2"/>
                </a:solidFill>
                <a:latin typeface="Calibri"/>
                <a:ea typeface="Calibri"/>
                <a:cs typeface="Calibri"/>
                <a:sym typeface="Calibri"/>
              </a:rPr>
              <a:t>resource</a:t>
            </a:r>
            <a:r>
              <a:rPr lang="en">
                <a:latin typeface="Calibri"/>
                <a:ea typeface="Calibri"/>
                <a:cs typeface="Calibri"/>
                <a:sym typeface="Calibri"/>
              </a:rPr>
              <a:t> to connect and share information. “In August 2006, 49 percent of American internet users aged 18-29 were social network users” (Richter, 2013). In 2016, about eight-in-ten, or </a:t>
            </a:r>
            <a:r>
              <a:rPr lang="en">
                <a:solidFill>
                  <a:schemeClr val="dk2"/>
                </a:solidFill>
                <a:latin typeface="Calibri"/>
                <a:ea typeface="Calibri"/>
                <a:cs typeface="Calibri"/>
                <a:sym typeface="Calibri"/>
              </a:rPr>
              <a:t>79%,</a:t>
            </a:r>
            <a:r>
              <a:rPr lang="en">
                <a:latin typeface="Calibri"/>
                <a:ea typeface="Calibri"/>
                <a:cs typeface="Calibri"/>
                <a:sym typeface="Calibri"/>
              </a:rPr>
              <a:t> of Americans used Facebook (Greenwood, Perrin, &amp; Duggan, 2016). And in 2018, there will be around 3 billion </a:t>
            </a:r>
            <a:r>
              <a:rPr lang="en" b="1">
                <a:latin typeface="Calibri"/>
                <a:ea typeface="Calibri"/>
                <a:cs typeface="Calibri"/>
                <a:sym typeface="Calibri"/>
              </a:rPr>
              <a:t>social media</a:t>
            </a:r>
            <a:r>
              <a:rPr lang="en">
                <a:latin typeface="Calibri"/>
                <a:ea typeface="Calibri"/>
                <a:cs typeface="Calibri"/>
                <a:sym typeface="Calibri"/>
              </a:rPr>
              <a:t> users worldwide.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latin typeface="Calibri"/>
                <a:ea typeface="Calibri"/>
                <a:cs typeface="Calibri"/>
                <a:sym typeface="Calibri"/>
              </a:rPr>
              <a:t>Freedom of speech is a right in the U.S. Constitution. Section 512 section c, on Limitations on liability relating to material online, covers copyright infringement laws. Section 230 of the Communications Decency Act, states “No provider or user of an interactive computer service shall be treated as the publisher or speaker of any information provided by another information content provider” (47 U.S.C. § 230). This has allowed users to participate in social networking sites like Facebook and upload videos to sites like YouTube. CDA 203, is a law that legally protect bloggers from not being held accountable for comments by readers or information sent or received through RSS feeds. The Federal Trade Commission (FTC), oversees and enforces privacy policies for social media sites in the U.S and makes sure that companies are not exploiting individual privacies. These rights apply to online platforms, and a number of court cases have resulted from defamatory comments, search and seizure, privacy issues, criminal offences, civil disputes and copyright infringement. Some notable cases include A.B. v. State, U.S. v. Brown, Elonis v United States, and Stewart v. State of Iowa. In the court case of A.B. v. State, “The State of Indiana filed a delinquency petition against a Greencastle Middle School student who had posted derogatory and "vulgar" criticism of the school's anti-body-piercing policy on the social networking site MySpace” (DMLP Staff, 2008). The video covers the Elonis v. United States court case ([CBS Pittsburgh], 2015). In Elonis v. United States, a historic decision was made by The Supreme Court, which had reversed the conviction of the man from Pennsylvania who had used violent language and threats against his estranged wife on Facebook. This decision made it difficult to prosecute people for threats made on social media, thereby upholding the freedom of speech.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a:solidFill>
                  <a:srgbClr val="222222"/>
                </a:solidFill>
                <a:highlight>
                  <a:srgbClr val="FFFFFF"/>
                </a:highlight>
                <a:latin typeface="Calibri"/>
                <a:ea typeface="Calibri"/>
                <a:cs typeface="Calibri"/>
                <a:sym typeface="Calibri"/>
              </a:rPr>
              <a:t>Social media can provide instant news faster than traditional news or sources with great wealth of information, however one needs to verify  to determine the accuracy of the published information.  With the information being provided so quickly, it does not always seem to be accurate. </a:t>
            </a:r>
          </a:p>
          <a:p>
            <a:pPr lvl="0" rtl="0">
              <a:lnSpc>
                <a:spcPct val="115000"/>
              </a:lnSpc>
              <a:spcBef>
                <a:spcPts val="0"/>
              </a:spcBef>
              <a:buClr>
                <a:schemeClr val="dk2"/>
              </a:buClr>
              <a:buSzPct val="100000"/>
              <a:buFont typeface="Arial"/>
              <a:buNone/>
            </a:pPr>
            <a:endParaRPr>
              <a:solidFill>
                <a:srgbClr val="222222"/>
              </a:solidFill>
              <a:highlight>
                <a:srgbClr val="FFFFFF"/>
              </a:highlight>
              <a:latin typeface="Calibri"/>
              <a:ea typeface="Calibri"/>
              <a:cs typeface="Calibri"/>
              <a:sym typeface="Calibri"/>
            </a:endParaRPr>
          </a:p>
          <a:p>
            <a:pPr lvl="0" rtl="0">
              <a:lnSpc>
                <a:spcPct val="115000"/>
              </a:lnSpc>
              <a:spcBef>
                <a:spcPts val="0"/>
              </a:spcBef>
              <a:buNone/>
            </a:pPr>
            <a:r>
              <a:rPr lang="en">
                <a:solidFill>
                  <a:srgbClr val="222222"/>
                </a:solidFill>
                <a:highlight>
                  <a:srgbClr val="FFFFFF"/>
                </a:highlight>
                <a:latin typeface="Calibri"/>
                <a:ea typeface="Calibri"/>
                <a:cs typeface="Calibri"/>
                <a:sym typeface="Calibri"/>
              </a:rPr>
              <a:t>Being able to identify credible information on social media is challenging with rumors and misinformation spreading quickly through sites such as Twitter and Facebook (“</a:t>
            </a:r>
            <a:r>
              <a:rPr lang="en" sz="1000">
                <a:solidFill>
                  <a:schemeClr val="dk2"/>
                </a:solidFill>
                <a:latin typeface="Calibri"/>
                <a:ea typeface="Calibri"/>
                <a:cs typeface="Calibri"/>
                <a:sym typeface="Calibri"/>
              </a:rPr>
              <a:t>Guides:  Evaluating Information:  Evaluating Social Media”, 2016).</a:t>
            </a:r>
          </a:p>
          <a:p>
            <a:pPr lvl="0">
              <a:spcBef>
                <a:spcPts val="0"/>
              </a:spcBef>
              <a:buNone/>
            </a:pPr>
            <a:endParaRPr>
              <a:solidFill>
                <a:srgbClr val="222222"/>
              </a:solidFill>
              <a:highlight>
                <a:srgbClr val="FFFFFF"/>
              </a:highlight>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a:t>According to Johns Hopkins University, bots are being used to influence the news via social media outlets.  There was an experiment conducted where nine twitter accounts were created where bots were able to attract an average of 62 followers over a three week period.   This confirmed how easy it might be for someone to be influenced through these social media outlets.</a:t>
            </a:r>
          </a:p>
          <a:p>
            <a:pPr lvl="0" rtl="0">
              <a:lnSpc>
                <a:spcPct val="115000"/>
              </a:lnSpc>
              <a:spcBef>
                <a:spcPts val="0"/>
              </a:spcBef>
              <a:buClr>
                <a:schemeClr val="dk2"/>
              </a:buClr>
              <a:buSzPct val="100000"/>
              <a:buFont typeface="Arial"/>
              <a:buNone/>
            </a:pPr>
            <a:endParaRPr/>
          </a:p>
          <a:p>
            <a:pPr lvl="0" rtl="0">
              <a:lnSpc>
                <a:spcPct val="115000"/>
              </a:lnSpc>
              <a:spcBef>
                <a:spcPts val="0"/>
              </a:spcBef>
              <a:buNone/>
            </a:pPr>
            <a:r>
              <a:rPr lang="en"/>
              <a:t>Pew Research center released a study showing that people with in the age of 18 to 29 years of age used social media for current events in politics (Lang, 2016).</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00000"/>
              </a:lnSpc>
              <a:spcBef>
                <a:spcPts val="0"/>
              </a:spcBef>
              <a:spcAft>
                <a:spcPts val="1000"/>
              </a:spcAft>
              <a:buNone/>
            </a:pPr>
            <a:r>
              <a:rPr lang="en">
                <a:latin typeface="Calibri"/>
                <a:ea typeface="Calibri"/>
                <a:cs typeface="Calibri"/>
                <a:sym typeface="Calibri"/>
              </a:rPr>
              <a:t>With the increase and spread of information on the internet, it has become difficult for readers to discern what information is factual. Moreover, celebrities, news, and organizations have influenced the public through social media. For instance, articles written by Tech Times, Eco Watch, and Science Alert, falsely linked the spread of the Zika virus and microcephaly to Monsanto corporation (Fraley, 2016).</a:t>
            </a:r>
            <a:r>
              <a:rPr lang="en">
                <a:highlight>
                  <a:srgbClr val="FFFFFF"/>
                </a:highlight>
                <a:latin typeface="Calibri"/>
                <a:ea typeface="Calibri"/>
                <a:cs typeface="Calibri"/>
                <a:sym typeface="Calibri"/>
              </a:rPr>
              <a:t> Fake news violates and takes advantage of this fact and can be extremely detrimental to our privacy and democracy. Due to the multitude of news sources out there, many of which are not verified on Facebook and Google, makes it difficult for both naïve and knowledgeable people to deem a source as true or false just by verifying the contents its articles. For example, an armed man entered a Washington, D.C. pizzeria, Comet Ping Pong, after he had heard a fictitious online news story from ““4Chan, an Internet message board known as a gathering place for those with extreme beliefs and the place the conspiracy theory took hold” on Hillary Clinton and her campaigns involvement with child abuse </a:t>
            </a:r>
            <a:r>
              <a:rPr lang="en">
                <a:latin typeface="Calibri"/>
                <a:ea typeface="Calibri"/>
                <a:cs typeface="Calibri"/>
                <a:sym typeface="Calibri"/>
              </a:rPr>
              <a:t>(Samuelson, 2016)</a:t>
            </a:r>
            <a:r>
              <a:rPr lang="en">
                <a:highlight>
                  <a:srgbClr val="FFFFFF"/>
                </a:highlight>
                <a:latin typeface="Calibri"/>
                <a:ea typeface="Calibri"/>
                <a:cs typeface="Calibri"/>
                <a:sym typeface="Calibri"/>
              </a:rPr>
              <a:t>. Additionally, other online blogs and forums, which are subjective and opinionated, can influence naive people, who may think these sources are factual.</a:t>
            </a:r>
            <a:r>
              <a:rPr lang="en">
                <a:latin typeface="Calibri"/>
                <a:ea typeface="Calibri"/>
                <a:cs typeface="Calibri"/>
                <a:sym typeface="Calibri"/>
              </a:rPr>
              <a:t> On the other end of the spectrum, advertising companies are using social media to market their products and/or services. In the U.K. the Chartered Institute of Marketing (CIM), the largest professional marketing organization in the world, has been urging marketing companies to regulate misleading marketing. According to Competition and Markets Authority (CMA), falsifying reviews and paying for endorsements online, without revealing this practice to consumers, is both harmful and unlawful.  This presents an issues as, according to MarketingTech, “62% of people said they use social platforms for advice before making a purchase decision” (Daly, 2016).</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85875" y="264475"/>
            <a:ext cx="8183700" cy="1473600"/>
          </a:xfrm>
          <a:prstGeom prst="rect">
            <a:avLst/>
          </a:prstGeom>
        </p:spPr>
        <p:txBody>
          <a:bodyPr lIns="91425" tIns="91425" rIns="91425" bIns="91425" anchor="b"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2" name="Shape 12"/>
          <p:cNvSpPr txBox="1">
            <a:spLocks noGrp="1"/>
          </p:cNvSpPr>
          <p:nvPr>
            <p:ph type="subTitle" idx="1"/>
          </p:nvPr>
        </p:nvSpPr>
        <p:spPr>
          <a:xfrm>
            <a:off x="485875" y="1738075"/>
            <a:ext cx="8183700" cy="861000"/>
          </a:xfrm>
          <a:prstGeom prst="rect">
            <a:avLst/>
          </a:prstGeom>
        </p:spPr>
        <p:txBody>
          <a:bodyPr lIns="91425" tIns="91425" rIns="91425" bIns="91425" anchor="t" anchorCtr="0"/>
          <a:lstStyle>
            <a:lvl1pPr lvl="0">
              <a:lnSpc>
                <a:spcPct val="100000"/>
              </a:lnSpc>
              <a:spcBef>
                <a:spcPts val="0"/>
              </a:spcBef>
              <a:spcAft>
                <a:spcPts val="0"/>
              </a:spcAft>
              <a:buSzPct val="100000"/>
              <a:buNone/>
              <a:defRPr sz="2400"/>
            </a:lvl1pPr>
            <a:lvl2pPr lvl="1">
              <a:lnSpc>
                <a:spcPct val="100000"/>
              </a:lnSpc>
              <a:spcBef>
                <a:spcPts val="0"/>
              </a:spcBef>
              <a:spcAft>
                <a:spcPts val="0"/>
              </a:spcAft>
              <a:buSzPct val="100000"/>
              <a:buNone/>
              <a:defRPr sz="2400"/>
            </a:lvl2pPr>
            <a:lvl3pPr lvl="2">
              <a:lnSpc>
                <a:spcPct val="100000"/>
              </a:lnSpc>
              <a:spcBef>
                <a:spcPts val="0"/>
              </a:spcBef>
              <a:spcAft>
                <a:spcPts val="0"/>
              </a:spcAft>
              <a:buSzPct val="100000"/>
              <a:buNone/>
              <a:defRPr sz="2400"/>
            </a:lvl3pPr>
            <a:lvl4pPr lvl="3">
              <a:lnSpc>
                <a:spcPct val="100000"/>
              </a:lnSpc>
              <a:spcBef>
                <a:spcPts val="0"/>
              </a:spcBef>
              <a:spcAft>
                <a:spcPts val="0"/>
              </a:spcAft>
              <a:buSzPct val="100000"/>
              <a:buNone/>
              <a:defRPr sz="2400"/>
            </a:lvl4pPr>
            <a:lvl5pPr lvl="4">
              <a:lnSpc>
                <a:spcPct val="100000"/>
              </a:lnSpc>
              <a:spcBef>
                <a:spcPts val="0"/>
              </a:spcBef>
              <a:spcAft>
                <a:spcPts val="0"/>
              </a:spcAft>
              <a:buSzPct val="100000"/>
              <a:buNone/>
              <a:defRPr sz="2400"/>
            </a:lvl5pPr>
            <a:lvl6pPr lvl="5">
              <a:lnSpc>
                <a:spcPct val="100000"/>
              </a:lnSpc>
              <a:spcBef>
                <a:spcPts val="0"/>
              </a:spcBef>
              <a:spcAft>
                <a:spcPts val="0"/>
              </a:spcAft>
              <a:buSzPct val="100000"/>
              <a:buNone/>
              <a:defRPr sz="2400"/>
            </a:lvl6pPr>
            <a:lvl7pPr lvl="6">
              <a:lnSpc>
                <a:spcPct val="100000"/>
              </a:lnSpc>
              <a:spcBef>
                <a:spcPts val="0"/>
              </a:spcBef>
              <a:spcAft>
                <a:spcPts val="0"/>
              </a:spcAft>
              <a:buSzPct val="100000"/>
              <a:buNone/>
              <a:defRPr sz="2400"/>
            </a:lvl7pPr>
            <a:lvl8pPr lvl="7">
              <a:lnSpc>
                <a:spcPct val="100000"/>
              </a:lnSpc>
              <a:spcBef>
                <a:spcPts val="0"/>
              </a:spcBef>
              <a:spcAft>
                <a:spcPts val="0"/>
              </a:spcAft>
              <a:buSzPct val="100000"/>
              <a:buNone/>
              <a:defRPr sz="2400"/>
            </a:lvl8pPr>
            <a:lvl9pPr lvl="8">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311700" y="743000"/>
            <a:ext cx="8520600" cy="2006400"/>
          </a:xfrm>
          <a:prstGeom prst="rect">
            <a:avLst/>
          </a:prstGeom>
        </p:spPr>
        <p:txBody>
          <a:bodyPr lIns="91425" tIns="91425" rIns="91425" bIns="91425" anchor="b" anchorCtr="0"/>
          <a:lstStyle>
            <a:lvl1pPr lvl="0" algn="ctr">
              <a:spcBef>
                <a:spcPts val="0"/>
              </a:spcBef>
              <a:buSzPct val="100000"/>
              <a:buFont typeface="Source Sans Pro"/>
              <a:defRPr sz="12000">
                <a:latin typeface="Source Sans Pro"/>
                <a:ea typeface="Source Sans Pro"/>
                <a:cs typeface="Source Sans Pro"/>
                <a:sym typeface="Source Sans Pro"/>
              </a:defRPr>
            </a:lvl1pPr>
            <a:lvl2pPr lvl="1" algn="ctr">
              <a:spcBef>
                <a:spcPts val="0"/>
              </a:spcBef>
              <a:buSzPct val="100000"/>
              <a:buFont typeface="Source Sans Pro"/>
              <a:defRPr sz="12000">
                <a:latin typeface="Source Sans Pro"/>
                <a:ea typeface="Source Sans Pro"/>
                <a:cs typeface="Source Sans Pro"/>
                <a:sym typeface="Source Sans Pro"/>
              </a:defRPr>
            </a:lvl2pPr>
            <a:lvl3pPr lvl="2" algn="ctr">
              <a:spcBef>
                <a:spcPts val="0"/>
              </a:spcBef>
              <a:buSzPct val="100000"/>
              <a:buFont typeface="Source Sans Pro"/>
              <a:defRPr sz="12000">
                <a:latin typeface="Source Sans Pro"/>
                <a:ea typeface="Source Sans Pro"/>
                <a:cs typeface="Source Sans Pro"/>
                <a:sym typeface="Source Sans Pro"/>
              </a:defRPr>
            </a:lvl3pPr>
            <a:lvl4pPr lvl="3" algn="ctr">
              <a:spcBef>
                <a:spcPts val="0"/>
              </a:spcBef>
              <a:buSzPct val="100000"/>
              <a:buFont typeface="Source Sans Pro"/>
              <a:defRPr sz="12000">
                <a:latin typeface="Source Sans Pro"/>
                <a:ea typeface="Source Sans Pro"/>
                <a:cs typeface="Source Sans Pro"/>
                <a:sym typeface="Source Sans Pro"/>
              </a:defRPr>
            </a:lvl4pPr>
            <a:lvl5pPr lvl="4" algn="ctr">
              <a:spcBef>
                <a:spcPts val="0"/>
              </a:spcBef>
              <a:buSzPct val="100000"/>
              <a:buFont typeface="Source Sans Pro"/>
              <a:defRPr sz="12000">
                <a:latin typeface="Source Sans Pro"/>
                <a:ea typeface="Source Sans Pro"/>
                <a:cs typeface="Source Sans Pro"/>
                <a:sym typeface="Source Sans Pro"/>
              </a:defRPr>
            </a:lvl5pPr>
            <a:lvl6pPr lvl="5" algn="ctr">
              <a:spcBef>
                <a:spcPts val="0"/>
              </a:spcBef>
              <a:buSzPct val="100000"/>
              <a:buFont typeface="Source Sans Pro"/>
              <a:defRPr sz="12000">
                <a:latin typeface="Source Sans Pro"/>
                <a:ea typeface="Source Sans Pro"/>
                <a:cs typeface="Source Sans Pro"/>
                <a:sym typeface="Source Sans Pro"/>
              </a:defRPr>
            </a:lvl6pPr>
            <a:lvl7pPr lvl="6" algn="ctr">
              <a:spcBef>
                <a:spcPts val="0"/>
              </a:spcBef>
              <a:buSzPct val="100000"/>
              <a:buFont typeface="Source Sans Pro"/>
              <a:defRPr sz="12000">
                <a:latin typeface="Source Sans Pro"/>
                <a:ea typeface="Source Sans Pro"/>
                <a:cs typeface="Source Sans Pro"/>
                <a:sym typeface="Source Sans Pro"/>
              </a:defRPr>
            </a:lvl7pPr>
            <a:lvl8pPr lvl="7" algn="ctr">
              <a:spcBef>
                <a:spcPts val="0"/>
              </a:spcBef>
              <a:buSzPct val="100000"/>
              <a:buFont typeface="Source Sans Pro"/>
              <a:defRPr sz="12000">
                <a:latin typeface="Source Sans Pro"/>
                <a:ea typeface="Source Sans Pro"/>
                <a:cs typeface="Source Sans Pro"/>
                <a:sym typeface="Source Sans Pro"/>
              </a:defRPr>
            </a:lvl8pPr>
            <a:lvl9pPr lvl="8" algn="ctr">
              <a:spcBef>
                <a:spcPts val="0"/>
              </a:spcBef>
              <a:buSzPct val="100000"/>
              <a:buFont typeface="Source Sans Pro"/>
              <a:defRPr sz="12000">
                <a:latin typeface="Source Sans Pro"/>
                <a:ea typeface="Source Sans Pro"/>
                <a:cs typeface="Source Sans Pro"/>
                <a:sym typeface="Source Sans Pro"/>
              </a:defRPr>
            </a:lvl9pPr>
          </a:lstStyle>
          <a:p>
            <a:endParaRPr/>
          </a:p>
        </p:txBody>
      </p:sp>
      <p:sp>
        <p:nvSpPr>
          <p:cNvPr id="50" name="Shape 50"/>
          <p:cNvSpPr txBox="1">
            <a:spLocks noGrp="1"/>
          </p:cNvSpPr>
          <p:nvPr>
            <p:ph type="body" idx="1"/>
          </p:nvPr>
        </p:nvSpPr>
        <p:spPr>
          <a:xfrm>
            <a:off x="311700" y="2845181"/>
            <a:ext cx="8520600" cy="13008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485875" y="1714500"/>
            <a:ext cx="8183700" cy="785700"/>
          </a:xfrm>
          <a:prstGeom prst="rect">
            <a:avLst/>
          </a:prstGeom>
        </p:spPr>
        <p:txBody>
          <a:bodyPr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
        <p:nvSpPr>
          <p:cNvPr id="17" name="Shape 17"/>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445025"/>
            <a:ext cx="8520600" cy="623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623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623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2" name="Shape 32"/>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526350"/>
            <a:ext cx="56040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6" name="Shape 36"/>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cxnSp>
        <p:nvCxnSpPr>
          <p:cNvPr id="39" name="Shape 39"/>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0" name="Shape 40"/>
          <p:cNvSpPr txBox="1">
            <a:spLocks noGrp="1"/>
          </p:cNvSpPr>
          <p:nvPr>
            <p:ph type="title"/>
          </p:nvPr>
        </p:nvSpPr>
        <p:spPr>
          <a:xfrm>
            <a:off x="265500" y="1181700"/>
            <a:ext cx="4045200" cy="15336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1" name="Shape 41"/>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23400"/>
          </a:xfrm>
          <a:prstGeom prst="rect">
            <a:avLst/>
          </a:prstGeom>
          <a:noFill/>
          <a:ln>
            <a:noFill/>
          </a:ln>
        </p:spPr>
        <p:txBody>
          <a:bodyPr lIns="91425" tIns="91425" rIns="91425" bIns="91425" anchor="t" anchorCtr="0"/>
          <a:lstStyle>
            <a:lvl1pPr lv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Source Sans Pro"/>
              <a:defRPr sz="1800">
                <a:solidFill>
                  <a:schemeClr val="lt2"/>
                </a:solidFill>
                <a:latin typeface="Source Sans Pro"/>
                <a:ea typeface="Source Sans Pro"/>
                <a:cs typeface="Source Sans Pro"/>
                <a:sym typeface="Source Sans Pro"/>
              </a:defRPr>
            </a:lvl1pPr>
            <a:lvl2pPr lvl="1">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2pPr>
            <a:lvl3pPr lvl="2">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3pPr>
            <a:lvl4pPr lvl="3">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4pPr>
            <a:lvl5pPr lvl="4">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5pPr>
            <a:lvl6pPr lvl="5">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6pPr>
            <a:lvl7pPr lvl="6">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7pPr>
            <a:lvl8pPr lvl="7">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8pPr>
            <a:lvl9pPr lvl="8">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97999" y="4688758"/>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endParaRPr lang="en" sz="1000">
              <a:solidFill>
                <a:schemeClr val="lt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www.statista.com/chart/913/the-rise-of-social-networking-in-the-united-states/" TargetMode="External"/><Relationship Id="rId3" Type="http://schemas.openxmlformats.org/officeDocument/2006/relationships/hyperlink" Target="http://www.govtech.com/social/2016-Presidential-Election-Circus-Is-Social-Media-the-Cause.html" TargetMode="External"/><Relationship Id="rId7" Type="http://schemas.openxmlformats.org/officeDocument/2006/relationships/hyperlink" Target="https://www.youtube.com/watch?v=jDJWCQ-ulV0"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www.pewinternet.org/2016/11/11/social-media-update-2016/" TargetMode="External"/><Relationship Id="rId5" Type="http://schemas.openxmlformats.org/officeDocument/2006/relationships/hyperlink" Target="http://guides.library.jhu.edu/c.php?g=202581&amp;p=1335031" TargetMode="External"/><Relationship Id="rId10" Type="http://schemas.openxmlformats.org/officeDocument/2006/relationships/hyperlink" Target="https://www.marketingtechnews.net/news/2016/jun/29/marketers-need-clean-misleading-social-media-messages-or-risk-consequences-cim-says/" TargetMode="External"/><Relationship Id="rId4" Type="http://schemas.openxmlformats.org/officeDocument/2006/relationships/hyperlink" Target="http://www.govtech.com/social/2016" TargetMode="External"/><Relationship Id="rId9" Type="http://schemas.openxmlformats.org/officeDocument/2006/relationships/hyperlink" Target="https://www.lyfemarketing.com/traditional-media-versus-social-medi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www.mdgadvertising.com/blog/the-sad-state-of-social-media-privacy-infographic/" TargetMode="External"/><Relationship Id="rId7" Type="http://schemas.openxmlformats.org/officeDocument/2006/relationships/hyperlink" Target="https://techterms.co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www.ncsl.org/research/telecommunications-and-information-technology/employer-access-to-social-media-passwords-2013.aspx" TargetMode="External"/><Relationship Id="rId5" Type="http://schemas.openxmlformats.org/officeDocument/2006/relationships/hyperlink" Target="https://www.ftc.gov/news-events/press-releases/2012/08/ftc-approves-final-settlement-facebook" TargetMode="External"/><Relationship Id="rId4" Type="http://schemas.openxmlformats.org/officeDocument/2006/relationships/hyperlink" Target="https://medium.com/@MonsantoCo/the-curious-case-of-how-activists-are-misleading-people-about-monsanto-zika-and-microcephaly-b2cc776374b1#.gve72mc3j"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dmlp.org/threats/state-indiana-v-ab#node_legal_threat_full_group_description" TargetMode="External"/><Relationship Id="rId2" Type="http://schemas.openxmlformats.org/officeDocument/2006/relationships/hyperlink" Target="https://www.consumeraffairs.com/choicepoint" TargetMode="External"/><Relationship Id="rId1" Type="http://schemas.openxmlformats.org/officeDocument/2006/relationships/slideLayout" Target="../slideLayouts/slideLayout3.xml"/><Relationship Id="rId6" Type="http://schemas.openxmlformats.org/officeDocument/2006/relationships/hyperlink" Target="https://www.forbes.com/sites/davidvinjamuri/2011/11/03/ethics-and-the-5-deadly-sins-of-social-media/#1838a903e1fb" TargetMode="External"/><Relationship Id="rId5" Type="http://schemas.openxmlformats.org/officeDocument/2006/relationships/hyperlink" Target="http://www.pewinternet.org/2013/05/21/teens-social-media-and-privacy/" TargetMode="External"/><Relationship Id="rId4" Type="http://schemas.openxmlformats.org/officeDocument/2006/relationships/hyperlink" Target="http://www.tonybates.ca/2014/10/01/the-role-of-communities-of-practice-in-a-digital-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jpg"/><Relationship Id="rId4" Type="http://schemas.openxmlformats.org/officeDocument/2006/relationships/hyperlink" Target="http://youtube.com/v/jDJWCQ-ulV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Shape 58"/>
          <p:cNvPicPr preferRelativeResize="0"/>
          <p:nvPr/>
        </p:nvPicPr>
        <p:blipFill>
          <a:blip r:embed="rId3">
            <a:alphaModFix/>
          </a:blip>
          <a:stretch>
            <a:fillRect/>
          </a:stretch>
        </p:blipFill>
        <p:spPr>
          <a:xfrm>
            <a:off x="5402575" y="0"/>
            <a:ext cx="3741425" cy="2637699"/>
          </a:xfrm>
          <a:prstGeom prst="rect">
            <a:avLst/>
          </a:prstGeom>
          <a:noFill/>
          <a:ln>
            <a:noFill/>
          </a:ln>
        </p:spPr>
      </p:pic>
      <p:sp>
        <p:nvSpPr>
          <p:cNvPr id="59" name="Shape 59"/>
          <p:cNvSpPr txBox="1">
            <a:spLocks noGrp="1"/>
          </p:cNvSpPr>
          <p:nvPr>
            <p:ph type="ctrTitle"/>
          </p:nvPr>
        </p:nvSpPr>
        <p:spPr>
          <a:xfrm>
            <a:off x="311700" y="134400"/>
            <a:ext cx="8520600" cy="1056600"/>
          </a:xfrm>
          <a:prstGeom prst="rect">
            <a:avLst/>
          </a:prstGeom>
        </p:spPr>
        <p:txBody>
          <a:bodyPr lIns="91425" tIns="91425" rIns="91425" bIns="91425" anchor="b" anchorCtr="0">
            <a:noAutofit/>
          </a:bodyPr>
          <a:lstStyle/>
          <a:p>
            <a:pPr lvl="0">
              <a:spcBef>
                <a:spcPts val="0"/>
              </a:spcBef>
              <a:buNone/>
            </a:pPr>
            <a:r>
              <a:rPr lang="en" sz="3000" dirty="0"/>
              <a:t>Group 2 - The Ethics of Online Campaigns</a:t>
            </a:r>
          </a:p>
        </p:txBody>
      </p:sp>
      <p:sp>
        <p:nvSpPr>
          <p:cNvPr id="60" name="Shape 60"/>
          <p:cNvSpPr txBox="1">
            <a:spLocks noGrp="1"/>
          </p:cNvSpPr>
          <p:nvPr>
            <p:ph type="subTitle" idx="1"/>
          </p:nvPr>
        </p:nvSpPr>
        <p:spPr>
          <a:xfrm>
            <a:off x="311700" y="1191000"/>
            <a:ext cx="8520600" cy="792600"/>
          </a:xfrm>
          <a:prstGeom prst="rect">
            <a:avLst/>
          </a:prstGeom>
        </p:spPr>
        <p:txBody>
          <a:bodyPr lIns="91425" tIns="91425" rIns="91425" bIns="91425" anchor="t" anchorCtr="0">
            <a:noAutofit/>
          </a:bodyPr>
          <a:lstStyle/>
          <a:p>
            <a:pPr lvl="0">
              <a:spcBef>
                <a:spcPts val="0"/>
              </a:spcBef>
              <a:buNone/>
            </a:pPr>
            <a:r>
              <a:rPr lang="en" sz="1800" dirty="0">
                <a:solidFill>
                  <a:srgbClr val="FF00FF"/>
                </a:solidFill>
              </a:rPr>
              <a:t>University of Maryland, University College</a:t>
            </a:r>
          </a:p>
          <a:p>
            <a:pPr lvl="0">
              <a:spcBef>
                <a:spcPts val="0"/>
              </a:spcBef>
              <a:buNone/>
            </a:pPr>
            <a:r>
              <a:rPr lang="en-US" sz="1800" dirty="0">
                <a:solidFill>
                  <a:srgbClr val="FF00FF"/>
                </a:solidFill>
              </a:rPr>
              <a:t>Professor Howard Stugard</a:t>
            </a:r>
            <a:endParaRPr lang="en" sz="1800" dirty="0">
              <a:solidFill>
                <a:srgbClr val="FF00FF"/>
              </a:solidFill>
            </a:endParaRPr>
          </a:p>
          <a:p>
            <a:pPr lvl="0">
              <a:spcBef>
                <a:spcPts val="0"/>
              </a:spcBef>
              <a:buNone/>
            </a:pPr>
            <a:r>
              <a:rPr lang="en" sz="1800" dirty="0">
                <a:solidFill>
                  <a:srgbClr val="FF00FF"/>
                </a:solidFill>
              </a:rPr>
              <a:t>IFSM 304 - 6981</a:t>
            </a:r>
          </a:p>
          <a:p>
            <a:pPr lvl="0">
              <a:spcBef>
                <a:spcPts val="0"/>
              </a:spcBef>
              <a:buNone/>
            </a:pPr>
            <a:r>
              <a:rPr lang="en" sz="1800" dirty="0">
                <a:solidFill>
                  <a:srgbClr val="FF00FF"/>
                </a:solidFill>
              </a:rPr>
              <a:t>03/16/2017</a:t>
            </a:r>
          </a:p>
          <a:p>
            <a:pPr lvl="0">
              <a:spcBef>
                <a:spcPts val="0"/>
              </a:spcBef>
              <a:buNone/>
            </a:pPr>
            <a:endParaRPr sz="1800" dirty="0">
              <a:solidFill>
                <a:srgbClr val="FF00FF"/>
              </a:solidFill>
            </a:endParaRPr>
          </a:p>
          <a:p>
            <a:pPr lvl="0">
              <a:spcBef>
                <a:spcPts val="0"/>
              </a:spcBef>
              <a:buNone/>
            </a:pPr>
            <a:r>
              <a:rPr lang="en" sz="1800" dirty="0">
                <a:solidFill>
                  <a:schemeClr val="bg1"/>
                </a:solidFill>
              </a:rPr>
              <a:t>Group members:</a:t>
            </a:r>
          </a:p>
          <a:p>
            <a:pPr lvl="0">
              <a:lnSpc>
                <a:spcPct val="100000"/>
              </a:lnSpc>
              <a:spcBef>
                <a:spcPts val="0"/>
              </a:spcBef>
              <a:spcAft>
                <a:spcPts val="0"/>
              </a:spcAft>
              <a:buNone/>
            </a:pPr>
            <a:r>
              <a:rPr lang="en" sz="1800" dirty="0">
                <a:solidFill>
                  <a:srgbClr val="FFFFFF"/>
                </a:solidFill>
              </a:rPr>
              <a:t>Surtej Sarin - Group Leader</a:t>
            </a:r>
          </a:p>
          <a:p>
            <a:pPr lvl="0">
              <a:lnSpc>
                <a:spcPct val="100000"/>
              </a:lnSpc>
              <a:spcBef>
                <a:spcPts val="0"/>
              </a:spcBef>
              <a:spcAft>
                <a:spcPts val="0"/>
              </a:spcAft>
              <a:buNone/>
            </a:pPr>
            <a:r>
              <a:rPr lang="en" sz="1800" dirty="0">
                <a:solidFill>
                  <a:srgbClr val="FFFFFF"/>
                </a:solidFill>
              </a:rPr>
              <a:t>Clayton Harrison</a:t>
            </a:r>
          </a:p>
          <a:p>
            <a:pPr lvl="0">
              <a:lnSpc>
                <a:spcPct val="100000"/>
              </a:lnSpc>
              <a:spcBef>
                <a:spcPts val="0"/>
              </a:spcBef>
              <a:spcAft>
                <a:spcPts val="0"/>
              </a:spcAft>
              <a:buNone/>
            </a:pPr>
            <a:r>
              <a:rPr lang="en" sz="1800" dirty="0">
                <a:solidFill>
                  <a:srgbClr val="FFFFFF"/>
                </a:solidFill>
              </a:rPr>
              <a:t>Christian Temple</a:t>
            </a:r>
          </a:p>
          <a:p>
            <a:pPr lvl="0">
              <a:lnSpc>
                <a:spcPct val="100000"/>
              </a:lnSpc>
              <a:spcBef>
                <a:spcPts val="0"/>
              </a:spcBef>
              <a:spcAft>
                <a:spcPts val="0"/>
              </a:spcAft>
              <a:buClr>
                <a:schemeClr val="dk2"/>
              </a:buClr>
              <a:buSzPct val="61111"/>
              <a:buFont typeface="Arial"/>
              <a:buNone/>
            </a:pPr>
            <a:r>
              <a:rPr lang="en" sz="1800" dirty="0">
                <a:solidFill>
                  <a:srgbClr val="FFFFFF"/>
                </a:solidFill>
              </a:rPr>
              <a:t>John P. Lomeli</a:t>
            </a:r>
          </a:p>
          <a:p>
            <a:pPr lvl="0" rtl="0">
              <a:lnSpc>
                <a:spcPct val="100000"/>
              </a:lnSpc>
              <a:spcBef>
                <a:spcPts val="0"/>
              </a:spcBef>
              <a:spcAft>
                <a:spcPts val="0"/>
              </a:spcAft>
              <a:buNone/>
            </a:pPr>
            <a:r>
              <a:rPr lang="en" sz="1800" dirty="0">
                <a:solidFill>
                  <a:srgbClr val="FFFFFF"/>
                </a:solidFill>
              </a:rPr>
              <a:t>Kyron Engram</a:t>
            </a:r>
          </a:p>
          <a:p>
            <a:pPr lvl="0" rtl="0">
              <a:lnSpc>
                <a:spcPct val="100000"/>
              </a:lnSpc>
              <a:spcBef>
                <a:spcPts val="0"/>
              </a:spcBef>
              <a:spcAft>
                <a:spcPts val="0"/>
              </a:spcAft>
              <a:buNone/>
            </a:pPr>
            <a:r>
              <a:rPr lang="en" sz="1800" dirty="0">
                <a:solidFill>
                  <a:srgbClr val="FFFFFF"/>
                </a:solidFill>
              </a:rPr>
              <a:t>Romaric Posset</a:t>
            </a:r>
          </a:p>
          <a:p>
            <a:pPr lvl="0" rtl="0">
              <a:lnSpc>
                <a:spcPct val="100000"/>
              </a:lnSpc>
              <a:spcBef>
                <a:spcPts val="0"/>
              </a:spcBef>
              <a:spcAft>
                <a:spcPts val="0"/>
              </a:spcAft>
              <a:buNone/>
            </a:pPr>
            <a:r>
              <a:rPr lang="en" sz="1800" dirty="0">
                <a:solidFill>
                  <a:srgbClr val="FFFFFF"/>
                </a:solidFill>
              </a:rPr>
              <a:t>Corey Banaszak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6510717" y="209020"/>
            <a:ext cx="2350358" cy="896127"/>
          </a:xfrm>
          <a:prstGeom prst="rect">
            <a:avLst/>
          </a:prstGeom>
          <a:noFill/>
          <a:ln>
            <a:noFill/>
          </a:ln>
        </p:spPr>
      </p:pic>
      <p:sp>
        <p:nvSpPr>
          <p:cNvPr id="130" name="Shape 130"/>
          <p:cNvSpPr txBox="1">
            <a:spLocks noGrp="1"/>
          </p:cNvSpPr>
          <p:nvPr>
            <p:ph type="title"/>
          </p:nvPr>
        </p:nvSpPr>
        <p:spPr>
          <a:xfrm>
            <a:off x="340475" y="340375"/>
            <a:ext cx="8520600" cy="539400"/>
          </a:xfrm>
          <a:prstGeom prst="rect">
            <a:avLst/>
          </a:prstGeom>
        </p:spPr>
        <p:txBody>
          <a:bodyPr lIns="91425" tIns="91425" rIns="91425" bIns="91425" anchor="t" anchorCtr="0">
            <a:noAutofit/>
          </a:bodyPr>
          <a:lstStyle/>
          <a:p>
            <a:pPr lvl="0">
              <a:spcBef>
                <a:spcPts val="0"/>
              </a:spcBef>
              <a:buNone/>
            </a:pPr>
            <a:r>
              <a:rPr lang="en"/>
              <a:t>Is instant always better?</a:t>
            </a:r>
          </a:p>
        </p:txBody>
      </p:sp>
      <p:sp>
        <p:nvSpPr>
          <p:cNvPr id="131" name="Shape 131"/>
          <p:cNvSpPr txBox="1">
            <a:spLocks noGrp="1"/>
          </p:cNvSpPr>
          <p:nvPr>
            <p:ph type="body" idx="1"/>
          </p:nvPr>
        </p:nvSpPr>
        <p:spPr>
          <a:xfrm>
            <a:off x="340475" y="1082275"/>
            <a:ext cx="8990100" cy="3738000"/>
          </a:xfrm>
          <a:prstGeom prst="rect">
            <a:avLst/>
          </a:prstGeom>
        </p:spPr>
        <p:txBody>
          <a:bodyPr lIns="91425" tIns="91425" rIns="91425" bIns="91425" anchor="t" anchorCtr="0">
            <a:noAutofit/>
          </a:bodyPr>
          <a:lstStyle/>
          <a:p>
            <a:pPr lvl="0">
              <a:lnSpc>
                <a:spcPct val="100000"/>
              </a:lnSpc>
              <a:spcBef>
                <a:spcPts val="0"/>
              </a:spcBef>
              <a:buNone/>
            </a:pPr>
            <a:r>
              <a:rPr lang="en" dirty="0">
                <a:solidFill>
                  <a:srgbClr val="000000"/>
                </a:solidFill>
              </a:rPr>
              <a:t>Information obtained via social media can be misleading and is sowing confusion. </a:t>
            </a:r>
          </a:p>
          <a:p>
            <a:pPr lvl="0">
              <a:lnSpc>
                <a:spcPct val="100000"/>
              </a:lnSpc>
              <a:spcBef>
                <a:spcPts val="0"/>
              </a:spcBef>
              <a:buNone/>
            </a:pPr>
            <a:r>
              <a:rPr lang="en" dirty="0">
                <a:solidFill>
                  <a:srgbClr val="000000"/>
                </a:solidFill>
              </a:rPr>
              <a:t>Ethical Issues: </a:t>
            </a:r>
          </a:p>
          <a:p>
            <a:pPr marL="285750" lvl="0" indent="-285750">
              <a:lnSpc>
                <a:spcPct val="100000"/>
              </a:lnSpc>
              <a:spcBef>
                <a:spcPts val="0"/>
              </a:spcBef>
              <a:buFont typeface="Arial" panose="020B0604020202020204" pitchFamily="34" charset="0"/>
              <a:buChar char="•"/>
            </a:pPr>
            <a:r>
              <a:rPr lang="en" dirty="0">
                <a:solidFill>
                  <a:srgbClr val="000000"/>
                </a:solidFill>
              </a:rPr>
              <a:t>Unreported Endorsements </a:t>
            </a:r>
          </a:p>
          <a:p>
            <a:pPr marL="285750" lvl="0" indent="-285750">
              <a:lnSpc>
                <a:spcPct val="100000"/>
              </a:lnSpc>
              <a:spcBef>
                <a:spcPts val="0"/>
              </a:spcBef>
              <a:buFont typeface="Arial" panose="020B0604020202020204" pitchFamily="34" charset="0"/>
              <a:buChar char="•"/>
            </a:pPr>
            <a:r>
              <a:rPr lang="en" dirty="0">
                <a:solidFill>
                  <a:srgbClr val="000000"/>
                </a:solidFill>
              </a:rPr>
              <a:t>Improper Anonymity </a:t>
            </a:r>
          </a:p>
          <a:p>
            <a:pPr marL="285750" lvl="0" indent="-285750">
              <a:lnSpc>
                <a:spcPct val="100000"/>
              </a:lnSpc>
              <a:spcBef>
                <a:spcPts val="0"/>
              </a:spcBef>
              <a:buFont typeface="Arial" panose="020B0604020202020204" pitchFamily="34" charset="0"/>
              <a:buChar char="•"/>
            </a:pPr>
            <a:r>
              <a:rPr lang="en" dirty="0">
                <a:solidFill>
                  <a:srgbClr val="000000"/>
                </a:solidFill>
              </a:rPr>
              <a:t>Compromising Consumer Privacy</a:t>
            </a:r>
          </a:p>
          <a:p>
            <a:pPr marL="285750" lvl="0" indent="-285750">
              <a:lnSpc>
                <a:spcPct val="100000"/>
              </a:lnSpc>
              <a:spcBef>
                <a:spcPts val="0"/>
              </a:spcBef>
              <a:buFont typeface="Arial" panose="020B0604020202020204" pitchFamily="34" charset="0"/>
              <a:buChar char="•"/>
            </a:pPr>
            <a:r>
              <a:rPr lang="en" dirty="0">
                <a:solidFill>
                  <a:srgbClr val="000000"/>
                </a:solidFill>
              </a:rPr>
              <a:t>Using the online community to obtain free work</a:t>
            </a:r>
          </a:p>
          <a:p>
            <a:pPr marL="285750" lvl="0" indent="-285750">
              <a:lnSpc>
                <a:spcPct val="100000"/>
              </a:lnSpc>
              <a:spcBef>
                <a:spcPts val="0"/>
              </a:spcBef>
              <a:buFont typeface="Arial" panose="020B0604020202020204" pitchFamily="34" charset="0"/>
              <a:buChar char="•"/>
            </a:pPr>
            <a:r>
              <a:rPr lang="en" dirty="0">
                <a:solidFill>
                  <a:srgbClr val="000000"/>
                </a:solidFill>
              </a:rPr>
              <a:t>Content stays forever</a:t>
            </a:r>
          </a:p>
        </p:txBody>
      </p:sp>
      <p:pic>
        <p:nvPicPr>
          <p:cNvPr id="132" name="Shape 132"/>
          <p:cNvPicPr preferRelativeResize="0"/>
          <p:nvPr/>
        </p:nvPicPr>
        <p:blipFill>
          <a:blip r:embed="rId4">
            <a:alphaModFix/>
          </a:blip>
          <a:stretch>
            <a:fillRect/>
          </a:stretch>
        </p:blipFill>
        <p:spPr>
          <a:xfrm>
            <a:off x="5427137" y="1849301"/>
            <a:ext cx="3716925" cy="2440386"/>
          </a:xfrm>
          <a:prstGeom prst="rect">
            <a:avLst/>
          </a:prstGeom>
          <a:noFill/>
          <a:ln>
            <a:noFill/>
          </a:ln>
        </p:spPr>
      </p:pic>
      <p:sp>
        <p:nvSpPr>
          <p:cNvPr id="133" name="Shape 133"/>
          <p:cNvSpPr txBox="1"/>
          <p:nvPr/>
        </p:nvSpPr>
        <p:spPr>
          <a:xfrm>
            <a:off x="5427087" y="4157175"/>
            <a:ext cx="3717000" cy="462000"/>
          </a:xfrm>
          <a:prstGeom prst="rect">
            <a:avLst/>
          </a:prstGeom>
          <a:noFill/>
          <a:ln>
            <a:noFill/>
          </a:ln>
        </p:spPr>
        <p:txBody>
          <a:bodyPr lIns="91425" tIns="91425" rIns="91425" bIns="91425" anchor="t" anchorCtr="0">
            <a:noAutofit/>
          </a:bodyPr>
          <a:lstStyle/>
          <a:p>
            <a:pPr lvl="0">
              <a:spcBef>
                <a:spcPts val="0"/>
              </a:spcBef>
              <a:buNone/>
            </a:pPr>
            <a:r>
              <a:rPr lang="en"/>
              <a:t>Cost per thousand impressions (CPM) of various media channels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7113401" y="0"/>
            <a:ext cx="2030594" cy="5143497"/>
          </a:xfrm>
          <a:prstGeom prst="rect">
            <a:avLst/>
          </a:prstGeom>
          <a:noFill/>
          <a:ln>
            <a:noFill/>
          </a:ln>
        </p:spPr>
      </p:pic>
      <p:sp>
        <p:nvSpPr>
          <p:cNvPr id="139" name="Shape 139"/>
          <p:cNvSpPr txBox="1">
            <a:spLocks noGrp="1"/>
          </p:cNvSpPr>
          <p:nvPr>
            <p:ph type="title"/>
          </p:nvPr>
        </p:nvSpPr>
        <p:spPr>
          <a:xfrm>
            <a:off x="169300" y="261800"/>
            <a:ext cx="6541500" cy="755700"/>
          </a:xfrm>
          <a:prstGeom prst="rect">
            <a:avLst/>
          </a:prstGeom>
        </p:spPr>
        <p:txBody>
          <a:bodyPr lIns="91425" tIns="91425" rIns="91425" bIns="91425" anchor="b" anchorCtr="0">
            <a:noAutofit/>
          </a:bodyPr>
          <a:lstStyle/>
          <a:p>
            <a:pPr lvl="0" algn="l">
              <a:spcBef>
                <a:spcPts val="0"/>
              </a:spcBef>
              <a:buNone/>
            </a:pPr>
            <a:r>
              <a:rPr lang="en" sz="2800" dirty="0"/>
              <a:t>Privacy concerns</a:t>
            </a:r>
          </a:p>
        </p:txBody>
      </p:sp>
      <p:sp>
        <p:nvSpPr>
          <p:cNvPr id="140" name="Shape 140"/>
          <p:cNvSpPr txBox="1">
            <a:spLocks noGrp="1"/>
          </p:cNvSpPr>
          <p:nvPr>
            <p:ph type="body" idx="1"/>
          </p:nvPr>
        </p:nvSpPr>
        <p:spPr>
          <a:xfrm>
            <a:off x="169287" y="1599900"/>
            <a:ext cx="2808000" cy="1943700"/>
          </a:xfrm>
          <a:prstGeom prst="rect">
            <a:avLst/>
          </a:prstGeom>
        </p:spPr>
        <p:txBody>
          <a:bodyPr lIns="91425" tIns="91425" rIns="91425" bIns="91425" anchor="t" anchorCtr="0">
            <a:noAutofit/>
          </a:bodyPr>
          <a:lstStyle/>
          <a:p>
            <a:pPr marL="457200" lvl="0" indent="-342900" rtl="0">
              <a:spcBef>
                <a:spcPts val="0"/>
              </a:spcBef>
              <a:buClr>
                <a:srgbClr val="000000"/>
              </a:buClr>
              <a:buSzPct val="100000"/>
              <a:buFont typeface="Arial" panose="020B0604020202020204" pitchFamily="34" charset="0"/>
              <a:buChar char="•"/>
            </a:pPr>
            <a:r>
              <a:rPr lang="en" sz="1800" dirty="0">
                <a:solidFill>
                  <a:srgbClr val="000000"/>
                </a:solidFill>
              </a:rPr>
              <a:t>Social media and the workplace</a:t>
            </a:r>
          </a:p>
          <a:p>
            <a:pPr lvl="0" rtl="0">
              <a:spcBef>
                <a:spcPts val="0"/>
              </a:spcBef>
              <a:buNone/>
            </a:pPr>
            <a:endParaRPr sz="1800" dirty="0">
              <a:solidFill>
                <a:srgbClr val="000000"/>
              </a:solidFill>
            </a:endParaRPr>
          </a:p>
          <a:p>
            <a:pPr marL="457200" lvl="0" indent="-342900" rtl="0">
              <a:spcBef>
                <a:spcPts val="0"/>
              </a:spcBef>
              <a:buClr>
                <a:srgbClr val="000000"/>
              </a:buClr>
              <a:buSzPct val="100000"/>
              <a:buFont typeface="Arial" panose="020B0604020202020204" pitchFamily="34" charset="0"/>
              <a:buChar char="•"/>
            </a:pPr>
            <a:r>
              <a:rPr lang="en" sz="1800" dirty="0">
                <a:solidFill>
                  <a:srgbClr val="000000"/>
                </a:solidFill>
              </a:rPr>
              <a:t>Personal identity</a:t>
            </a:r>
          </a:p>
          <a:p>
            <a:pPr lvl="0">
              <a:spcBef>
                <a:spcPts val="0"/>
              </a:spcBef>
              <a:buNone/>
            </a:pPr>
            <a:endParaRPr sz="1800" dirty="0">
              <a:solidFill>
                <a:srgbClr val="000000"/>
              </a:solidFill>
            </a:endParaRPr>
          </a:p>
          <a:p>
            <a:pPr lvl="0" rtl="0">
              <a:spcBef>
                <a:spcPts val="0"/>
              </a:spcBef>
              <a:buNone/>
            </a:pPr>
            <a:endParaRPr sz="1800" dirty="0">
              <a:solidFill>
                <a:srgbClr val="000000"/>
              </a:solidFill>
            </a:endParaRPr>
          </a:p>
          <a:p>
            <a:pPr lvl="0">
              <a:spcBef>
                <a:spcPts val="0"/>
              </a:spcBef>
              <a:buNone/>
            </a:pPr>
            <a:endParaRPr sz="1800" dirty="0">
              <a:solidFill>
                <a:srgbClr val="000000"/>
              </a:solidFill>
            </a:endParaRPr>
          </a:p>
          <a:p>
            <a:pPr lvl="0">
              <a:spcBef>
                <a:spcPts val="0"/>
              </a:spcBef>
              <a:buNone/>
            </a:pPr>
            <a:endParaRPr sz="1800" dirty="0">
              <a:solidFill>
                <a:srgbClr val="000000"/>
              </a:solidFill>
            </a:endParaRPr>
          </a:p>
          <a:p>
            <a:pPr lvl="0">
              <a:spcBef>
                <a:spcPts val="0"/>
              </a:spcBef>
              <a:buNone/>
            </a:pPr>
            <a:endParaRPr sz="1800" dirty="0">
              <a:solidFill>
                <a:srgbClr val="000000"/>
              </a:solidFill>
            </a:endParaRPr>
          </a:p>
          <a:p>
            <a:pPr lvl="0" rtl="0">
              <a:spcBef>
                <a:spcPts val="0"/>
              </a:spcBef>
              <a:buNone/>
            </a:pPr>
            <a:endParaRPr sz="1800" dirty="0">
              <a:solidFill>
                <a:srgbClr val="000000"/>
              </a:solidFill>
            </a:endParaRPr>
          </a:p>
        </p:txBody>
      </p:sp>
      <p:pic>
        <p:nvPicPr>
          <p:cNvPr id="141" name="Shape 141"/>
          <p:cNvPicPr preferRelativeResize="0"/>
          <p:nvPr/>
        </p:nvPicPr>
        <p:blipFill>
          <a:blip r:embed="rId4">
            <a:alphaModFix/>
          </a:blip>
          <a:stretch>
            <a:fillRect/>
          </a:stretch>
        </p:blipFill>
        <p:spPr>
          <a:xfrm>
            <a:off x="3466819" y="1095549"/>
            <a:ext cx="3157067" cy="29524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445025"/>
            <a:ext cx="8520600" cy="623400"/>
          </a:xfrm>
          <a:prstGeom prst="rect">
            <a:avLst/>
          </a:prstGeom>
        </p:spPr>
        <p:txBody>
          <a:bodyPr lIns="91425" tIns="91425" rIns="91425" bIns="91425" anchor="t" anchorCtr="0">
            <a:noAutofit/>
          </a:bodyPr>
          <a:lstStyle/>
          <a:p>
            <a:pPr lvl="0">
              <a:spcBef>
                <a:spcPts val="0"/>
              </a:spcBef>
              <a:buNone/>
            </a:pPr>
            <a:r>
              <a:rPr lang="en" sz="2400"/>
              <a:t>Authors/Information Provider Verification</a:t>
            </a:r>
          </a:p>
        </p:txBody>
      </p:sp>
      <p:sp>
        <p:nvSpPr>
          <p:cNvPr id="148" name="Shape 14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04800" rtl="0">
              <a:lnSpc>
                <a:spcPct val="200000"/>
              </a:lnSpc>
              <a:spcBef>
                <a:spcPts val="0"/>
              </a:spcBef>
              <a:spcAft>
                <a:spcPts val="0"/>
              </a:spcAft>
              <a:buClr>
                <a:srgbClr val="000000"/>
              </a:buClr>
              <a:buSzPct val="100000"/>
              <a:buFont typeface="Times New Roman"/>
              <a:buAutoNum type="arabicPeriod"/>
            </a:pPr>
            <a:r>
              <a:rPr lang="en" sz="1600" dirty="0">
                <a:solidFill>
                  <a:srgbClr val="000000"/>
                </a:solidFill>
                <a:latin typeface="Times New Roman"/>
                <a:ea typeface="Times New Roman"/>
                <a:cs typeface="Times New Roman"/>
                <a:sym typeface="Times New Roman"/>
              </a:rPr>
              <a:t>Research Authors and Groups that Start the Campaigns</a:t>
            </a:r>
          </a:p>
          <a:p>
            <a:pPr marL="457200" lvl="0" indent="-304800" rtl="0">
              <a:lnSpc>
                <a:spcPct val="200000"/>
              </a:lnSpc>
              <a:spcBef>
                <a:spcPts val="0"/>
              </a:spcBef>
              <a:spcAft>
                <a:spcPts val="0"/>
              </a:spcAft>
              <a:buClr>
                <a:srgbClr val="000000"/>
              </a:buClr>
              <a:buSzPct val="100000"/>
              <a:buFont typeface="Times New Roman"/>
              <a:buAutoNum type="arabicPeriod"/>
            </a:pPr>
            <a:r>
              <a:rPr lang="en" sz="1600" dirty="0">
                <a:solidFill>
                  <a:srgbClr val="000000"/>
                </a:solidFill>
                <a:latin typeface="Times New Roman"/>
                <a:ea typeface="Times New Roman"/>
                <a:cs typeface="Times New Roman"/>
                <a:sym typeface="Times New Roman"/>
              </a:rPr>
              <a:t>Determine Bias or Financial Motives</a:t>
            </a:r>
          </a:p>
          <a:p>
            <a:pPr marL="457200" lvl="0" indent="-304800" rtl="0">
              <a:lnSpc>
                <a:spcPct val="200000"/>
              </a:lnSpc>
              <a:spcBef>
                <a:spcPts val="0"/>
              </a:spcBef>
              <a:spcAft>
                <a:spcPts val="0"/>
              </a:spcAft>
              <a:buClr>
                <a:srgbClr val="000000"/>
              </a:buClr>
              <a:buSzPct val="100000"/>
              <a:buFont typeface="Times New Roman"/>
              <a:buAutoNum type="arabicPeriod"/>
            </a:pPr>
            <a:r>
              <a:rPr lang="en" sz="1600" dirty="0">
                <a:solidFill>
                  <a:srgbClr val="000000"/>
                </a:solidFill>
                <a:latin typeface="Times New Roman"/>
                <a:ea typeface="Times New Roman"/>
                <a:cs typeface="Times New Roman"/>
                <a:sym typeface="Times New Roman"/>
              </a:rPr>
              <a:t>Check Reviews</a:t>
            </a:r>
          </a:p>
          <a:p>
            <a:pPr marL="457200" lvl="0" indent="-304800" rtl="0">
              <a:lnSpc>
                <a:spcPct val="200000"/>
              </a:lnSpc>
              <a:spcBef>
                <a:spcPts val="0"/>
              </a:spcBef>
              <a:spcAft>
                <a:spcPts val="0"/>
              </a:spcAft>
              <a:buClr>
                <a:srgbClr val="000000"/>
              </a:buClr>
              <a:buSzPct val="100000"/>
              <a:buFont typeface="Times New Roman"/>
              <a:buAutoNum type="arabicPeriod"/>
            </a:pPr>
            <a:r>
              <a:rPr lang="en" sz="1600" dirty="0">
                <a:solidFill>
                  <a:srgbClr val="000000"/>
                </a:solidFill>
                <a:latin typeface="Times New Roman"/>
                <a:ea typeface="Times New Roman"/>
                <a:cs typeface="Times New Roman"/>
                <a:sym typeface="Times New Roman"/>
              </a:rPr>
              <a:t>How Recent the Campaign and if it is still Relevant</a:t>
            </a:r>
          </a:p>
          <a:p>
            <a:pPr marL="457200" lvl="0" indent="-304800" rtl="0">
              <a:lnSpc>
                <a:spcPct val="200000"/>
              </a:lnSpc>
              <a:spcBef>
                <a:spcPts val="0"/>
              </a:spcBef>
              <a:spcAft>
                <a:spcPts val="0"/>
              </a:spcAft>
              <a:buClr>
                <a:srgbClr val="000000"/>
              </a:buClr>
              <a:buSzPct val="100000"/>
              <a:buFont typeface="Times New Roman"/>
              <a:buAutoNum type="arabicPeriod"/>
            </a:pPr>
            <a:r>
              <a:rPr lang="en" sz="1600" dirty="0">
                <a:solidFill>
                  <a:srgbClr val="000000"/>
                </a:solidFill>
                <a:latin typeface="Times New Roman"/>
                <a:ea typeface="Times New Roman"/>
                <a:cs typeface="Times New Roman"/>
                <a:sym typeface="Times New Roman"/>
              </a:rPr>
              <a:t>Author or Group's Reputation and Credentials</a:t>
            </a:r>
          </a:p>
          <a:p>
            <a:pPr marL="457200" lvl="0" indent="-304800" rtl="0">
              <a:lnSpc>
                <a:spcPct val="200000"/>
              </a:lnSpc>
              <a:spcBef>
                <a:spcPts val="0"/>
              </a:spcBef>
              <a:spcAft>
                <a:spcPts val="0"/>
              </a:spcAft>
              <a:buClr>
                <a:srgbClr val="000000"/>
              </a:buClr>
              <a:buSzPct val="100000"/>
              <a:buFont typeface="Times New Roman"/>
              <a:buAutoNum type="arabicPeriod"/>
            </a:pPr>
            <a:r>
              <a:rPr lang="en" sz="1600" dirty="0">
                <a:solidFill>
                  <a:srgbClr val="000000"/>
                </a:solidFill>
                <a:latin typeface="Times New Roman"/>
                <a:ea typeface="Times New Roman"/>
                <a:cs typeface="Times New Roman"/>
                <a:sym typeface="Times New Roman"/>
              </a:rPr>
              <a:t>Scholarly Peer Reviewed</a:t>
            </a:r>
          </a:p>
          <a:p>
            <a:pPr lvl="0">
              <a:spcBef>
                <a:spcPts val="0"/>
              </a:spcBef>
              <a:buNone/>
            </a:pPr>
            <a:endParaRPr sz="2400" dirty="0">
              <a:solidFill>
                <a:srgbClr val="000000"/>
              </a:solidFill>
            </a:endParaRPr>
          </a:p>
        </p:txBody>
      </p:sp>
      <p:pic>
        <p:nvPicPr>
          <p:cNvPr id="149" name="Shape 149" descr="... Research :Mediterranean ..."/>
          <p:cNvPicPr preferRelativeResize="0"/>
          <p:nvPr/>
        </p:nvPicPr>
        <p:blipFill>
          <a:blip r:embed="rId3">
            <a:alphaModFix/>
          </a:blip>
          <a:stretch>
            <a:fillRect/>
          </a:stretch>
        </p:blipFill>
        <p:spPr>
          <a:xfrm>
            <a:off x="5502251" y="1397876"/>
            <a:ext cx="3421032" cy="30974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521907" y="360966"/>
            <a:ext cx="8520600" cy="623400"/>
          </a:xfrm>
          <a:prstGeom prst="rect">
            <a:avLst/>
          </a:prstGeom>
        </p:spPr>
        <p:txBody>
          <a:bodyPr lIns="91425" tIns="91425" rIns="91425" bIns="91425" anchor="t" anchorCtr="0">
            <a:noAutofit/>
          </a:bodyPr>
          <a:lstStyle/>
          <a:p>
            <a:pPr lvl="0">
              <a:spcBef>
                <a:spcPts val="0"/>
              </a:spcBef>
              <a:buNone/>
            </a:pPr>
            <a:r>
              <a:rPr lang="en" dirty="0"/>
              <a:t>Anonymous posts</a:t>
            </a:r>
          </a:p>
        </p:txBody>
      </p:sp>
      <p:pic>
        <p:nvPicPr>
          <p:cNvPr id="155" name="Shape 155"/>
          <p:cNvPicPr preferRelativeResize="0"/>
          <p:nvPr/>
        </p:nvPicPr>
        <p:blipFill>
          <a:blip r:embed="rId3">
            <a:alphaModFix/>
          </a:blip>
          <a:stretch>
            <a:fillRect/>
          </a:stretch>
        </p:blipFill>
        <p:spPr>
          <a:xfrm>
            <a:off x="7124700" y="3222693"/>
            <a:ext cx="2019300" cy="1920806"/>
          </a:xfrm>
          <a:prstGeom prst="rect">
            <a:avLst/>
          </a:prstGeom>
          <a:noFill/>
          <a:ln>
            <a:noFill/>
          </a:ln>
        </p:spPr>
      </p:pic>
      <p:sp>
        <p:nvSpPr>
          <p:cNvPr id="156" name="Shape 156"/>
          <p:cNvSpPr txBox="1">
            <a:spLocks noGrp="1"/>
          </p:cNvSpPr>
          <p:nvPr>
            <p:ph type="body" idx="1"/>
          </p:nvPr>
        </p:nvSpPr>
        <p:spPr>
          <a:xfrm>
            <a:off x="280169" y="984366"/>
            <a:ext cx="8520600" cy="1110600"/>
          </a:xfrm>
          <a:prstGeom prst="rect">
            <a:avLst/>
          </a:prstGeom>
        </p:spPr>
        <p:txBody>
          <a:bodyPr lIns="91425" tIns="91425" rIns="91425" bIns="91425" anchor="t" anchorCtr="0">
            <a:noAutofit/>
          </a:bodyPr>
          <a:lstStyle/>
          <a:p>
            <a:pPr marL="514350" lvl="0" indent="-285750" rtl="0">
              <a:lnSpc>
                <a:spcPct val="150000"/>
              </a:lnSpc>
              <a:spcBef>
                <a:spcPts val="0"/>
              </a:spcBef>
              <a:spcAft>
                <a:spcPts val="0"/>
              </a:spcAft>
              <a:buClr>
                <a:srgbClr val="222222"/>
              </a:buClr>
              <a:buFont typeface="Arial" panose="020B0604020202020204" pitchFamily="34" charset="0"/>
              <a:buChar char="•"/>
            </a:pPr>
            <a:r>
              <a:rPr lang="en" dirty="0">
                <a:solidFill>
                  <a:srgbClr val="222222"/>
                </a:solidFill>
                <a:highlight>
                  <a:srgbClr val="FFFFFF"/>
                </a:highlight>
                <a:latin typeface="Calibri"/>
                <a:ea typeface="Calibri"/>
                <a:cs typeface="Calibri"/>
                <a:sym typeface="Calibri"/>
              </a:rPr>
              <a:t>Anonymous posting versus covering tracks</a:t>
            </a:r>
          </a:p>
          <a:p>
            <a:pPr marL="514350" lvl="0" indent="-285750" rtl="0">
              <a:lnSpc>
                <a:spcPct val="150000"/>
              </a:lnSpc>
              <a:spcBef>
                <a:spcPts val="0"/>
              </a:spcBef>
              <a:spcAft>
                <a:spcPts val="0"/>
              </a:spcAft>
              <a:buClr>
                <a:srgbClr val="222222"/>
              </a:buClr>
              <a:buFont typeface="Arial" panose="020B0604020202020204" pitchFamily="34" charset="0"/>
              <a:buChar char="•"/>
            </a:pPr>
            <a:r>
              <a:rPr lang="en" dirty="0">
                <a:solidFill>
                  <a:srgbClr val="222222"/>
                </a:solidFill>
                <a:highlight>
                  <a:srgbClr val="FFFFFF"/>
                </a:highlight>
                <a:latin typeface="Calibri"/>
                <a:ea typeface="Calibri"/>
                <a:cs typeface="Calibri"/>
                <a:sym typeface="Calibri"/>
              </a:rPr>
              <a:t>Anonymous sites versus non-anonymous sites</a:t>
            </a:r>
          </a:p>
          <a:p>
            <a:pPr marL="514350" lvl="0" indent="-285750" rtl="0">
              <a:lnSpc>
                <a:spcPct val="150000"/>
              </a:lnSpc>
              <a:spcBef>
                <a:spcPts val="0"/>
              </a:spcBef>
              <a:spcAft>
                <a:spcPts val="0"/>
              </a:spcAft>
              <a:buClr>
                <a:srgbClr val="222222"/>
              </a:buClr>
              <a:buFont typeface="Arial" panose="020B0604020202020204" pitchFamily="34" charset="0"/>
              <a:buChar char="•"/>
            </a:pPr>
            <a:r>
              <a:rPr lang="en" dirty="0">
                <a:solidFill>
                  <a:srgbClr val="222222"/>
                </a:solidFill>
                <a:highlight>
                  <a:srgbClr val="FFFFFF"/>
                </a:highlight>
                <a:latin typeface="Calibri"/>
                <a:ea typeface="Calibri"/>
                <a:cs typeface="Calibri"/>
                <a:sym typeface="Calibri"/>
              </a:rPr>
              <a:t>Benefits and issues with the current state of anonymous posting</a:t>
            </a:r>
          </a:p>
          <a:p>
            <a:pPr marL="514350" lvl="0" indent="-285750" rtl="0">
              <a:lnSpc>
                <a:spcPct val="150000"/>
              </a:lnSpc>
              <a:spcBef>
                <a:spcPts val="0"/>
              </a:spcBef>
              <a:spcAft>
                <a:spcPts val="0"/>
              </a:spcAft>
              <a:buClr>
                <a:srgbClr val="222222"/>
              </a:buClr>
              <a:buFont typeface="Arial" panose="020B0604020202020204" pitchFamily="34" charset="0"/>
              <a:buChar char="•"/>
            </a:pPr>
            <a:r>
              <a:rPr lang="en" dirty="0">
                <a:solidFill>
                  <a:srgbClr val="222222"/>
                </a:solidFill>
                <a:highlight>
                  <a:srgbClr val="FFFFFF"/>
                </a:highlight>
                <a:latin typeface="Calibri"/>
                <a:ea typeface="Calibri"/>
                <a:cs typeface="Calibri"/>
                <a:sym typeface="Calibri"/>
              </a:rPr>
              <a:t>Laws governing Anonymity around the world</a:t>
            </a:r>
          </a:p>
          <a:p>
            <a:pPr marL="514350" lvl="0" indent="-285750" rtl="0">
              <a:lnSpc>
                <a:spcPct val="150000"/>
              </a:lnSpc>
              <a:spcBef>
                <a:spcPts val="0"/>
              </a:spcBef>
              <a:spcAft>
                <a:spcPts val="0"/>
              </a:spcAft>
              <a:buClr>
                <a:srgbClr val="222222"/>
              </a:buClr>
              <a:buFont typeface="Arial" panose="020B0604020202020204" pitchFamily="34" charset="0"/>
              <a:buChar char="•"/>
            </a:pPr>
            <a:r>
              <a:rPr lang="en" dirty="0">
                <a:solidFill>
                  <a:srgbClr val="222222"/>
                </a:solidFill>
                <a:highlight>
                  <a:srgbClr val="FFFFFF"/>
                </a:highlight>
                <a:latin typeface="Calibri"/>
                <a:ea typeface="Calibri"/>
                <a:cs typeface="Calibri"/>
                <a:sym typeface="Calibri"/>
              </a:rPr>
              <a:t>Real life examples and attempts by companies to mitigate anonymous posts</a:t>
            </a:r>
          </a:p>
          <a:p>
            <a:pPr marL="514350" lvl="0" indent="-285750" rtl="0">
              <a:lnSpc>
                <a:spcPct val="150000"/>
              </a:lnSpc>
              <a:spcBef>
                <a:spcPts val="0"/>
              </a:spcBef>
              <a:spcAft>
                <a:spcPts val="0"/>
              </a:spcAft>
              <a:buClr>
                <a:srgbClr val="222222"/>
              </a:buClr>
              <a:buFont typeface="Arial" panose="020B0604020202020204" pitchFamily="34" charset="0"/>
              <a:buChar char="•"/>
            </a:pPr>
            <a:r>
              <a:rPr lang="en" dirty="0">
                <a:solidFill>
                  <a:srgbClr val="222222"/>
                </a:solidFill>
                <a:latin typeface="Calibri"/>
                <a:ea typeface="Calibri"/>
                <a:cs typeface="Calibri"/>
                <a:sym typeface="Calibri"/>
              </a:rPr>
              <a:t>Rise of anonymous organizations and online entities</a:t>
            </a:r>
          </a:p>
        </p:txBody>
      </p:sp>
      <p:pic>
        <p:nvPicPr>
          <p:cNvPr id="157" name="Shape 157" descr="ty2LLr9m.jpeg"/>
          <p:cNvPicPr preferRelativeResize="0"/>
          <p:nvPr/>
        </p:nvPicPr>
        <p:blipFill>
          <a:blip r:embed="rId4">
            <a:alphaModFix/>
          </a:blip>
          <a:stretch>
            <a:fillRect/>
          </a:stretch>
        </p:blipFill>
        <p:spPr>
          <a:xfrm>
            <a:off x="0" y="3702150"/>
            <a:ext cx="1441349" cy="1441349"/>
          </a:xfrm>
          <a:prstGeom prst="rect">
            <a:avLst/>
          </a:prstGeom>
          <a:noFill/>
          <a:ln>
            <a:noFill/>
          </a:ln>
        </p:spPr>
      </p:pic>
      <p:pic>
        <p:nvPicPr>
          <p:cNvPr id="158" name="Shape 158" descr="32rr32r32r32r23r23r.jpg"/>
          <p:cNvPicPr preferRelativeResize="0"/>
          <p:nvPr/>
        </p:nvPicPr>
        <p:blipFill>
          <a:blip r:embed="rId5">
            <a:alphaModFix/>
          </a:blip>
          <a:stretch>
            <a:fillRect/>
          </a:stretch>
        </p:blipFill>
        <p:spPr>
          <a:xfrm>
            <a:off x="7666237" y="0"/>
            <a:ext cx="1477775" cy="1477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Shape 163"/>
          <p:cNvSpPr txBox="1">
            <a:spLocks noGrp="1"/>
          </p:cNvSpPr>
          <p:nvPr>
            <p:ph type="body" idx="4294967295"/>
          </p:nvPr>
        </p:nvSpPr>
        <p:spPr>
          <a:xfrm>
            <a:off x="227700" y="2148050"/>
            <a:ext cx="8604600" cy="2933400"/>
          </a:xfrm>
          <a:prstGeom prst="rect">
            <a:avLst/>
          </a:prstGeom>
        </p:spPr>
        <p:txBody>
          <a:bodyPr lIns="91425" tIns="91425" rIns="91425" bIns="91425" anchor="t" anchorCtr="0">
            <a:noAutofit/>
          </a:bodyPr>
          <a:lstStyle/>
          <a:p>
            <a:pPr marL="457200" lvl="0" indent="-317500" rtl="0">
              <a:lnSpc>
                <a:spcPct val="150000"/>
              </a:lnSpc>
              <a:spcBef>
                <a:spcPts val="0"/>
              </a:spcBef>
              <a:buClr>
                <a:srgbClr val="000000"/>
              </a:buClr>
              <a:buSzPct val="100000"/>
              <a:buFont typeface="Arial" panose="020B0604020202020204" pitchFamily="34" charset="0"/>
              <a:buChar char="•"/>
            </a:pPr>
            <a:r>
              <a:rPr lang="en" sz="1400" dirty="0">
                <a:solidFill>
                  <a:schemeClr val="dk2"/>
                </a:solidFill>
                <a:latin typeface="Arial"/>
                <a:ea typeface="Arial"/>
                <a:cs typeface="Arial"/>
                <a:sym typeface="Arial"/>
              </a:rPr>
              <a:t>The need for individuals to have a voice and express opinions - whether for the benefit or at the cost of other has inadvertently led to a massive increase in the issue of cyber bullying / shaming.</a:t>
            </a:r>
          </a:p>
          <a:p>
            <a:pPr marL="457200" lvl="0" indent="-317500" rtl="0">
              <a:lnSpc>
                <a:spcPct val="150000"/>
              </a:lnSpc>
              <a:spcBef>
                <a:spcPts val="0"/>
              </a:spcBef>
              <a:buClr>
                <a:srgbClr val="000000"/>
              </a:buClr>
              <a:buSzPct val="100000"/>
              <a:buFont typeface="Arial" panose="020B0604020202020204" pitchFamily="34" charset="0"/>
              <a:buChar char="•"/>
            </a:pPr>
            <a:r>
              <a:rPr lang="en" sz="1400" dirty="0">
                <a:solidFill>
                  <a:schemeClr val="dk2"/>
                </a:solidFill>
                <a:latin typeface="Arial"/>
                <a:ea typeface="Arial"/>
                <a:cs typeface="Arial"/>
                <a:sym typeface="Arial"/>
              </a:rPr>
              <a:t>Bullying situations usually involve more than the bully and the victim. They also involve bystanders— those who watch bullying happen or hear about it.</a:t>
            </a:r>
          </a:p>
          <a:p>
            <a:pPr marL="457200" lvl="0" indent="-317500" rtl="0">
              <a:lnSpc>
                <a:spcPct val="150000"/>
              </a:lnSpc>
              <a:spcBef>
                <a:spcPts val="0"/>
              </a:spcBef>
              <a:buClr>
                <a:srgbClr val="000000"/>
              </a:buClr>
              <a:buSzPct val="100000"/>
              <a:buFont typeface="Arial" panose="020B0604020202020204" pitchFamily="34" charset="0"/>
              <a:buChar char="•"/>
            </a:pPr>
            <a:r>
              <a:rPr lang="en" sz="1400" dirty="0">
                <a:solidFill>
                  <a:schemeClr val="dk2"/>
                </a:solidFill>
                <a:latin typeface="Arial"/>
                <a:ea typeface="Arial"/>
                <a:cs typeface="Arial"/>
                <a:sym typeface="Arial"/>
              </a:rPr>
              <a:t>An important new strategy for bullying prevention focuses on the powerful role of the bystander. Depending on how bystanders respond, they can either contribute to the problem </a:t>
            </a:r>
            <a:r>
              <a:rPr lang="en" sz="1400" i="1" dirty="0">
                <a:solidFill>
                  <a:schemeClr val="dk2"/>
                </a:solidFill>
                <a:latin typeface="Arial"/>
                <a:ea typeface="Arial"/>
                <a:cs typeface="Arial"/>
                <a:sym typeface="Arial"/>
              </a:rPr>
              <a:t>or </a:t>
            </a:r>
            <a:r>
              <a:rPr lang="en" sz="1400" dirty="0">
                <a:solidFill>
                  <a:schemeClr val="dk2"/>
                </a:solidFill>
                <a:latin typeface="Arial"/>
                <a:ea typeface="Arial"/>
                <a:cs typeface="Arial"/>
                <a:sym typeface="Arial"/>
              </a:rPr>
              <a:t>the solution. Bystanders rarely play a completely neutral role, although they may think they do.</a:t>
            </a:r>
          </a:p>
        </p:txBody>
      </p:sp>
      <p:pic>
        <p:nvPicPr>
          <p:cNvPr id="164" name="Shape 164"/>
          <p:cNvPicPr preferRelativeResize="0"/>
          <p:nvPr/>
        </p:nvPicPr>
        <p:blipFill>
          <a:blip r:embed="rId3">
            <a:alphaModFix/>
          </a:blip>
          <a:stretch>
            <a:fillRect/>
          </a:stretch>
        </p:blipFill>
        <p:spPr>
          <a:xfrm>
            <a:off x="3301674" y="73950"/>
            <a:ext cx="2372899" cy="1006725"/>
          </a:xfrm>
          <a:prstGeom prst="rect">
            <a:avLst/>
          </a:prstGeom>
          <a:noFill/>
          <a:ln>
            <a:noFill/>
          </a:ln>
        </p:spPr>
      </p:pic>
      <p:pic>
        <p:nvPicPr>
          <p:cNvPr id="165" name="Shape 165"/>
          <p:cNvPicPr preferRelativeResize="0"/>
          <p:nvPr/>
        </p:nvPicPr>
        <p:blipFill>
          <a:blip r:embed="rId4">
            <a:alphaModFix amt="85000"/>
          </a:blip>
          <a:stretch>
            <a:fillRect/>
          </a:stretch>
        </p:blipFill>
        <p:spPr>
          <a:xfrm rot="-897404">
            <a:off x="7141028" y="293352"/>
            <a:ext cx="1635294" cy="1635294"/>
          </a:xfrm>
          <a:prstGeom prst="rect">
            <a:avLst/>
          </a:prstGeom>
          <a:noFill/>
          <a:ln>
            <a:noFill/>
          </a:ln>
        </p:spPr>
      </p:pic>
      <p:pic>
        <p:nvPicPr>
          <p:cNvPr id="166" name="Shape 166"/>
          <p:cNvPicPr preferRelativeResize="0"/>
          <p:nvPr/>
        </p:nvPicPr>
        <p:blipFill>
          <a:blip r:embed="rId5">
            <a:alphaModFix/>
          </a:blip>
          <a:stretch>
            <a:fillRect/>
          </a:stretch>
        </p:blipFill>
        <p:spPr>
          <a:xfrm rot="1225894">
            <a:off x="309256" y="332869"/>
            <a:ext cx="1763862" cy="1556261"/>
          </a:xfrm>
          <a:prstGeom prst="rect">
            <a:avLst/>
          </a:prstGeom>
          <a:noFill/>
          <a:ln>
            <a:noFill/>
          </a:ln>
        </p:spPr>
      </p:pic>
      <p:sp>
        <p:nvSpPr>
          <p:cNvPr id="167" name="Shape 167"/>
          <p:cNvSpPr txBox="1"/>
          <p:nvPr/>
        </p:nvSpPr>
        <p:spPr>
          <a:xfrm>
            <a:off x="2013936" y="1210425"/>
            <a:ext cx="5399236" cy="1126500"/>
          </a:xfrm>
          <a:prstGeom prst="rect">
            <a:avLst/>
          </a:prstGeom>
          <a:noFill/>
          <a:ln>
            <a:noFill/>
          </a:ln>
        </p:spPr>
        <p:txBody>
          <a:bodyPr lIns="91425" tIns="91425" rIns="91425" bIns="91425" anchor="t" anchorCtr="0">
            <a:noAutofit/>
          </a:bodyPr>
          <a:lstStyle/>
          <a:p>
            <a:pPr lvl="0">
              <a:lnSpc>
                <a:spcPct val="115000"/>
              </a:lnSpc>
            </a:pPr>
            <a:r>
              <a:rPr lang="en" sz="1200" b="1" dirty="0">
                <a:solidFill>
                  <a:schemeClr val="dk2"/>
                </a:solidFill>
                <a:latin typeface="+mn-lt"/>
                <a:ea typeface="Georgia"/>
                <a:cs typeface="Georgia"/>
                <a:sym typeface="Georgia"/>
              </a:rPr>
              <a:t>Cyber­bullying</a:t>
            </a:r>
            <a:r>
              <a:rPr lang="en" sz="1200" dirty="0">
                <a:solidFill>
                  <a:schemeClr val="dk2"/>
                </a:solidFill>
                <a:latin typeface="+mn-lt"/>
                <a:ea typeface="Georgia"/>
                <a:cs typeface="Georgia"/>
                <a:sym typeface="Georgia"/>
              </a:rPr>
              <a:t> is defined as “</a:t>
            </a:r>
            <a:r>
              <a:rPr lang="en-US" sz="1200" dirty="0">
                <a:solidFill>
                  <a:schemeClr val="dk2"/>
                </a:solidFill>
                <a:latin typeface="+mn-lt"/>
                <a:ea typeface="Georgia"/>
                <a:cs typeface="Georgia"/>
                <a:sym typeface="Georgia"/>
              </a:rPr>
              <a:t>harassing, threatening, embarrassing, or humiliating people online” </a:t>
            </a:r>
            <a:r>
              <a:rPr lang="en" sz="1200" dirty="0">
                <a:solidFill>
                  <a:schemeClr val="dk2"/>
                </a:solidFill>
                <a:latin typeface="+mn-lt"/>
                <a:ea typeface="Georgia"/>
                <a:cs typeface="Georgia"/>
                <a:sym typeface="Georgia"/>
              </a:rPr>
              <a:t>through email, </a:t>
            </a:r>
            <a:r>
              <a:rPr lang="en-US" sz="1200" dirty="0">
                <a:solidFill>
                  <a:schemeClr val="dk2"/>
                </a:solidFill>
                <a:latin typeface="+mn-lt"/>
                <a:ea typeface="Georgia"/>
                <a:cs typeface="Georgia"/>
                <a:sym typeface="Georgia"/>
              </a:rPr>
              <a:t>instant messages</a:t>
            </a:r>
            <a:r>
              <a:rPr lang="en" sz="1200" dirty="0">
                <a:solidFill>
                  <a:schemeClr val="dk2"/>
                </a:solidFill>
                <a:latin typeface="+mn-lt"/>
                <a:ea typeface="Georgia"/>
                <a:cs typeface="Georgia"/>
                <a:sym typeface="Georgia"/>
              </a:rPr>
              <a:t>, phone </a:t>
            </a:r>
            <a:r>
              <a:rPr lang="en-US" sz="1200" dirty="0">
                <a:solidFill>
                  <a:schemeClr val="dk2"/>
                </a:solidFill>
                <a:latin typeface="+mn-lt"/>
                <a:ea typeface="Georgia"/>
                <a:cs typeface="Georgia"/>
                <a:sym typeface="Georgia"/>
              </a:rPr>
              <a:t>calls or </a:t>
            </a:r>
            <a:r>
              <a:rPr lang="en" sz="1200" dirty="0">
                <a:solidFill>
                  <a:schemeClr val="dk2"/>
                </a:solidFill>
                <a:latin typeface="+mn-lt"/>
                <a:ea typeface="Georgia"/>
                <a:cs typeface="Georgia"/>
                <a:sym typeface="Georgia"/>
              </a:rPr>
              <a:t>text</a:t>
            </a:r>
            <a:r>
              <a:rPr lang="en-US" sz="1200" dirty="0">
                <a:solidFill>
                  <a:schemeClr val="dk2"/>
                </a:solidFill>
                <a:latin typeface="+mn-lt"/>
                <a:ea typeface="Georgia"/>
                <a:cs typeface="Georgia"/>
                <a:sym typeface="Georgia"/>
              </a:rPr>
              <a:t>s</a:t>
            </a:r>
            <a:r>
              <a:rPr lang="en" sz="1200" dirty="0">
                <a:solidFill>
                  <a:schemeClr val="dk2"/>
                </a:solidFill>
                <a:latin typeface="+mn-lt"/>
                <a:ea typeface="Georgia"/>
                <a:cs typeface="Georgia"/>
                <a:sym typeface="Georgia"/>
              </a:rPr>
              <a:t>, </a:t>
            </a:r>
            <a:r>
              <a:rPr lang="en-US" sz="1200" dirty="0">
                <a:solidFill>
                  <a:schemeClr val="dk2"/>
                </a:solidFill>
                <a:latin typeface="+mn-lt"/>
                <a:ea typeface="Georgia"/>
                <a:cs typeface="Georgia"/>
                <a:sym typeface="Georgia"/>
              </a:rPr>
              <a:t>and social media posts.</a:t>
            </a:r>
            <a:r>
              <a:rPr lang="en" sz="1200" dirty="0">
                <a:solidFill>
                  <a:schemeClr val="dk2"/>
                </a:solidFill>
                <a:latin typeface="+mn-lt"/>
                <a:ea typeface="Georgia"/>
                <a:cs typeface="Georgia"/>
                <a:sym typeface="Georgia"/>
              </a:rPr>
              <a:t> (</a:t>
            </a:r>
            <a:r>
              <a:rPr lang="en-US" sz="1200" dirty="0" err="1">
                <a:latin typeface="+mn-lt"/>
                <a:ea typeface="Calibri"/>
                <a:cs typeface="Calibri"/>
                <a:sym typeface="Calibri"/>
              </a:rPr>
              <a:t>Christensson</a:t>
            </a:r>
            <a:r>
              <a:rPr lang="en-US" sz="1200" dirty="0">
                <a:latin typeface="+mn-lt"/>
                <a:ea typeface="Calibri"/>
                <a:cs typeface="Calibri"/>
                <a:sym typeface="Calibri"/>
              </a:rPr>
              <a:t>, 2009</a:t>
            </a:r>
            <a:r>
              <a:rPr lang="en" sz="1200" dirty="0">
                <a:solidFill>
                  <a:schemeClr val="dk2"/>
                </a:solidFill>
                <a:latin typeface="+mn-lt"/>
                <a:ea typeface="Georgia"/>
                <a:cs typeface="Georgia"/>
                <a:sym typeface="Georgia"/>
              </a:rPr>
              <a:t>).</a:t>
            </a:r>
          </a:p>
          <a:p>
            <a:pPr lvl="0">
              <a:spcBef>
                <a:spcPts val="0"/>
              </a:spcBef>
              <a:buClr>
                <a:schemeClr val="dk2"/>
              </a:buClr>
              <a:buSzPct val="100000"/>
              <a:buFont typeface="Arial"/>
              <a:buNone/>
            </a:pPr>
            <a:r>
              <a:rPr lang="en" sz="1200" dirty="0">
                <a:solidFill>
                  <a:schemeClr val="dk2"/>
                </a:solidFill>
                <a:latin typeface="+mn-lt"/>
              </a:rPr>
              <a:t>			</a:t>
            </a:r>
          </a:p>
          <a:p>
            <a:pPr lvl="0">
              <a:spcBef>
                <a:spcPts val="0"/>
              </a:spcBef>
              <a:buClr>
                <a:schemeClr val="dk2"/>
              </a:buClr>
              <a:buSzPct val="100000"/>
              <a:buFont typeface="Arial"/>
              <a:buNone/>
            </a:pPr>
            <a:r>
              <a:rPr lang="en" sz="1200" dirty="0">
                <a:solidFill>
                  <a:schemeClr val="dk2"/>
                </a:solidFill>
                <a:latin typeface="+mn-lt"/>
              </a:rPr>
              <a:t>		</a:t>
            </a:r>
          </a:p>
          <a:p>
            <a:pPr lvl="0">
              <a:spcBef>
                <a:spcPts val="0"/>
              </a:spcBef>
              <a:buNone/>
            </a:pPr>
            <a:endParaRPr sz="1200" dirty="0">
              <a:latin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623400"/>
          </a:xfrm>
          <a:prstGeom prst="rect">
            <a:avLst/>
          </a:prstGeom>
        </p:spPr>
        <p:txBody>
          <a:bodyPr lIns="91425" tIns="91425" rIns="91425" bIns="91425" anchor="t" anchorCtr="0">
            <a:noAutofit/>
          </a:bodyPr>
          <a:lstStyle/>
          <a:p>
            <a:pPr lvl="0" algn="ctr">
              <a:spcBef>
                <a:spcPts val="0"/>
              </a:spcBef>
              <a:buNone/>
            </a:pPr>
            <a:r>
              <a:rPr lang="en"/>
              <a:t>Summary</a:t>
            </a:r>
          </a:p>
        </p:txBody>
      </p:sp>
      <p:sp>
        <p:nvSpPr>
          <p:cNvPr id="173" name="Shape 17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spcBef>
                <a:spcPts val="0"/>
              </a:spcBef>
              <a:buClr>
                <a:srgbClr val="000000"/>
              </a:buClr>
              <a:buFont typeface="Arial" panose="020B0604020202020204" pitchFamily="34" charset="0"/>
              <a:buChar char="•"/>
            </a:pPr>
            <a:r>
              <a:rPr lang="en" dirty="0">
                <a:solidFill>
                  <a:srgbClr val="000000"/>
                </a:solidFill>
              </a:rPr>
              <a:t>Freedom of speech:  The conventional laws provided under the constitution are attempting to keep up with Social Media and other forms of online communication.</a:t>
            </a:r>
          </a:p>
          <a:p>
            <a:pPr marL="514350" lvl="0" indent="-285750" rtl="0">
              <a:spcBef>
                <a:spcPts val="0"/>
              </a:spcBef>
              <a:buClr>
                <a:srgbClr val="000000"/>
              </a:buClr>
              <a:buFont typeface="Arial" panose="020B0604020202020204" pitchFamily="34" charset="0"/>
              <a:buChar char="•"/>
            </a:pPr>
            <a:r>
              <a:rPr lang="en" dirty="0">
                <a:solidFill>
                  <a:srgbClr val="000000"/>
                </a:solidFill>
              </a:rPr>
              <a:t>Validating the information presented (verify before you testify):  Just because it’s said online by a large number of users does not mean the information is true.  Topic research is essential to maintaining reputation and character.</a:t>
            </a:r>
          </a:p>
          <a:p>
            <a:pPr marL="514350" lvl="0" indent="-285750" rtl="0">
              <a:spcBef>
                <a:spcPts val="0"/>
              </a:spcBef>
              <a:buClr>
                <a:srgbClr val="000000"/>
              </a:buClr>
              <a:buFont typeface="Arial" panose="020B0604020202020204" pitchFamily="34" charset="0"/>
              <a:buChar char="•"/>
            </a:pPr>
            <a:r>
              <a:rPr lang="en" dirty="0">
                <a:solidFill>
                  <a:srgbClr val="000000"/>
                </a:solidFill>
              </a:rPr>
              <a:t>Intentionally misleading the community:  Posting misleading information is an effective way to validate one viewpoint.  Do not follow blindly.</a:t>
            </a:r>
          </a:p>
          <a:p>
            <a:pPr lvl="0">
              <a:spcBef>
                <a:spcPts val="0"/>
              </a:spcBef>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623400"/>
          </a:xfrm>
          <a:prstGeom prst="rect">
            <a:avLst/>
          </a:prstGeom>
        </p:spPr>
        <p:txBody>
          <a:bodyPr lIns="91425" tIns="91425" rIns="91425" bIns="91425" anchor="t" anchorCtr="0">
            <a:noAutofit/>
          </a:bodyPr>
          <a:lstStyle/>
          <a:p>
            <a:pPr lvl="0" algn="ctr">
              <a:spcBef>
                <a:spcPts val="0"/>
              </a:spcBef>
              <a:buNone/>
            </a:pPr>
            <a:r>
              <a:rPr lang="en"/>
              <a:t>Summary (cont.)</a:t>
            </a:r>
          </a:p>
        </p:txBody>
      </p:sp>
      <p:sp>
        <p:nvSpPr>
          <p:cNvPr id="179" name="Shape 17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spcBef>
                <a:spcPts val="0"/>
              </a:spcBef>
              <a:buClr>
                <a:schemeClr val="dk2"/>
              </a:buClr>
              <a:buFont typeface="Arial" panose="020B0604020202020204" pitchFamily="34" charset="0"/>
              <a:buChar char="•"/>
            </a:pPr>
            <a:r>
              <a:rPr lang="en" dirty="0">
                <a:solidFill>
                  <a:schemeClr val="dk2"/>
                </a:solidFill>
              </a:rPr>
              <a:t>Is instant always better:  Immediate gratification is the norm now.  The ability to reach many instantly is both a blessing and a curse.  </a:t>
            </a:r>
          </a:p>
          <a:p>
            <a:pPr marL="514350" lvl="0" indent="-285750" rtl="0">
              <a:spcBef>
                <a:spcPts val="0"/>
              </a:spcBef>
              <a:buClr>
                <a:schemeClr val="dk2"/>
              </a:buClr>
              <a:buFont typeface="Arial" panose="020B0604020202020204" pitchFamily="34" charset="0"/>
              <a:buChar char="•"/>
            </a:pPr>
            <a:r>
              <a:rPr lang="en" dirty="0">
                <a:solidFill>
                  <a:schemeClr val="dk2"/>
                </a:solidFill>
              </a:rPr>
              <a:t>Privacy:  If you have an online presence there is personal information about you that is being used, with or without your consent.</a:t>
            </a:r>
          </a:p>
          <a:p>
            <a:pPr marL="514350" lvl="0" indent="-285750" rtl="0">
              <a:spcBef>
                <a:spcPts val="0"/>
              </a:spcBef>
              <a:buClr>
                <a:schemeClr val="dk2"/>
              </a:buClr>
              <a:buFont typeface="Arial" panose="020B0604020202020204" pitchFamily="34" charset="0"/>
              <a:buChar char="•"/>
            </a:pPr>
            <a:r>
              <a:rPr lang="en" dirty="0">
                <a:solidFill>
                  <a:schemeClr val="dk2"/>
                </a:solidFill>
              </a:rPr>
              <a:t>Verifying authors/information providers:  Researching content providers is not always easy but your reputation is worth checking the source.</a:t>
            </a:r>
          </a:p>
          <a:p>
            <a:pPr marL="514350" lvl="0" indent="-285750" rtl="0">
              <a:spcBef>
                <a:spcPts val="0"/>
              </a:spcBef>
              <a:buClr>
                <a:schemeClr val="dk2"/>
              </a:buClr>
              <a:buFont typeface="Arial" panose="020B0604020202020204" pitchFamily="34" charset="0"/>
              <a:buChar char="•"/>
            </a:pPr>
            <a:r>
              <a:rPr lang="en" dirty="0">
                <a:solidFill>
                  <a:schemeClr val="dk2"/>
                </a:solidFill>
              </a:rPr>
              <a:t>Anonymous posts:  Rule of thumb, if a post is anonymous, the credibility is suspect.</a:t>
            </a:r>
          </a:p>
          <a:p>
            <a:pPr lvl="0" rtl="0">
              <a:spcBef>
                <a:spcPts val="0"/>
              </a:spcBef>
              <a:buNone/>
            </a:pPr>
            <a:endParaRPr dirty="0">
              <a:solidFill>
                <a:schemeClr val="dk2"/>
              </a:solidFill>
            </a:endParaRPr>
          </a:p>
          <a:p>
            <a:pPr lvl="0">
              <a:spcBef>
                <a:spcPts val="0"/>
              </a:spcBef>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623400"/>
          </a:xfrm>
          <a:prstGeom prst="rect">
            <a:avLst/>
          </a:prstGeom>
        </p:spPr>
        <p:txBody>
          <a:bodyPr lIns="91425" tIns="91425" rIns="91425" bIns="91425" anchor="t" anchorCtr="0">
            <a:noAutofit/>
          </a:bodyPr>
          <a:lstStyle/>
          <a:p>
            <a:pPr lvl="0" algn="ctr" rtl="0">
              <a:spcBef>
                <a:spcPts val="0"/>
              </a:spcBef>
              <a:buNone/>
            </a:pPr>
            <a:r>
              <a:rPr lang="en"/>
              <a:t>Summary (cont.)</a:t>
            </a:r>
          </a:p>
          <a:p>
            <a:pPr lvl="0" algn="ctr">
              <a:spcBef>
                <a:spcPts val="0"/>
              </a:spcBef>
              <a:buNone/>
            </a:pPr>
            <a:endParaRPr/>
          </a:p>
        </p:txBody>
      </p:sp>
      <p:sp>
        <p:nvSpPr>
          <p:cNvPr id="185" name="Shape 18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spcBef>
                <a:spcPts val="0"/>
              </a:spcBef>
              <a:buClr>
                <a:schemeClr val="dk2"/>
              </a:buClr>
              <a:buFont typeface="Arial" panose="020B0604020202020204" pitchFamily="34" charset="0"/>
              <a:buChar char="•"/>
            </a:pPr>
            <a:r>
              <a:rPr lang="en" dirty="0">
                <a:solidFill>
                  <a:schemeClr val="dk2"/>
                </a:solidFill>
              </a:rPr>
              <a:t>Cyber bullying/shaming:  This topic has been a focal point due to high impact events such as suicides.  Bullying and shaming has created online communities that try to police their own and solicit for new governance, taxonomy and legislation to assist with minimizing the impact.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810375" y="253425"/>
            <a:ext cx="7299600" cy="1261200"/>
          </a:xfrm>
          <a:prstGeom prst="rect">
            <a:avLst/>
          </a:prstGeom>
        </p:spPr>
        <p:txBody>
          <a:bodyPr lIns="91425" tIns="91425" rIns="91425" bIns="91425" anchor="ctr" anchorCtr="0">
            <a:noAutofit/>
          </a:bodyPr>
          <a:lstStyle/>
          <a:p>
            <a:pPr lvl="0" algn="ctr">
              <a:spcBef>
                <a:spcPts val="0"/>
              </a:spcBef>
              <a:buNone/>
            </a:pPr>
            <a:r>
              <a:rPr lang="en"/>
              <a:t>Conclusion</a:t>
            </a:r>
          </a:p>
        </p:txBody>
      </p:sp>
      <p:sp>
        <p:nvSpPr>
          <p:cNvPr id="191" name="Shape 191"/>
          <p:cNvSpPr txBox="1">
            <a:spLocks noGrp="1"/>
          </p:cNvSpPr>
          <p:nvPr>
            <p:ph type="body" idx="4294967295"/>
          </p:nvPr>
        </p:nvSpPr>
        <p:spPr>
          <a:xfrm>
            <a:off x="324057" y="1201901"/>
            <a:ext cx="8520600" cy="2548831"/>
          </a:xfrm>
          <a:prstGeom prst="rect">
            <a:avLst/>
          </a:prstGeom>
        </p:spPr>
        <p:txBody>
          <a:bodyPr lIns="91425" tIns="91425" rIns="91425" bIns="91425" anchor="t" anchorCtr="0">
            <a:noAutofit/>
          </a:bodyPr>
          <a:lstStyle/>
          <a:p>
            <a:pPr lvl="0" indent="457200">
              <a:spcBef>
                <a:spcPts val="0"/>
              </a:spcBef>
              <a:buNone/>
            </a:pPr>
            <a:endParaRPr lang="en" dirty="0">
              <a:solidFill>
                <a:srgbClr val="FFFFFF"/>
              </a:solidFill>
            </a:endParaRPr>
          </a:p>
          <a:p>
            <a:pPr lvl="0" indent="457200">
              <a:spcBef>
                <a:spcPts val="0"/>
              </a:spcBef>
              <a:buNone/>
            </a:pPr>
            <a:r>
              <a:rPr lang="en" dirty="0">
                <a:solidFill>
                  <a:srgbClr val="FFFFFF"/>
                </a:solidFill>
              </a:rPr>
              <a:t>Online campaigns have revolutionized the way information is organized, presented and disseminated and exponentially increased the average citizens reach and voice.  A couple of ethical dilemmas are not all people have the same moral compasses and new technologies require time, effort, and resources to delineate how they should be used and what content is acceptable on specific platforms.  Legislation is not keeping up with technology, so educating yourself is the best defense to ensuring you are not a victim of ignorance.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623400"/>
          </a:xfrm>
          <a:prstGeom prst="rect">
            <a:avLst/>
          </a:prstGeom>
        </p:spPr>
        <p:txBody>
          <a:bodyPr lIns="91425" tIns="91425" rIns="91425" bIns="91425" anchor="t" anchorCtr="0">
            <a:noAutofit/>
          </a:bodyPr>
          <a:lstStyle/>
          <a:p>
            <a:pPr lvl="0" algn="ctr">
              <a:spcBef>
                <a:spcPts val="0"/>
              </a:spcBef>
              <a:buNone/>
            </a:pPr>
            <a:r>
              <a:rPr lang="en"/>
              <a:t>References</a:t>
            </a:r>
          </a:p>
        </p:txBody>
      </p:sp>
      <p:sp>
        <p:nvSpPr>
          <p:cNvPr id="197" name="Shape 19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92100" rtl="0">
              <a:lnSpc>
                <a:spcPct val="115000"/>
              </a:lnSpc>
              <a:spcBef>
                <a:spcPts val="0"/>
              </a:spcBef>
              <a:buClr>
                <a:srgbClr val="000000"/>
              </a:buClr>
              <a:buSzPct val="100000"/>
              <a:buFont typeface="Arial" panose="020B0604020202020204" pitchFamily="34" charset="0"/>
              <a:buChar char="•"/>
            </a:pPr>
            <a:r>
              <a:rPr lang="en" sz="1000" dirty="0">
                <a:solidFill>
                  <a:srgbClr val="000000"/>
                </a:solidFill>
                <a:latin typeface="Calibri"/>
                <a:ea typeface="Calibri"/>
                <a:cs typeface="Calibri"/>
                <a:sym typeface="Calibri"/>
              </a:rPr>
              <a:t>Lang, M. (2016, April 15). 2016 Presidential Election Circus: Is Social Media the Cause? Retrieved March 18, 2017, from</a:t>
            </a:r>
            <a:r>
              <a:rPr lang="en" sz="1000" u="sng" dirty="0">
                <a:solidFill>
                  <a:srgbClr val="000000"/>
                </a:solidFill>
                <a:latin typeface="Calibri"/>
                <a:ea typeface="Calibri"/>
                <a:cs typeface="Calibri"/>
                <a:sym typeface="Calibri"/>
                <a:hlinkClick r:id="rId3"/>
              </a:rPr>
              <a:t> </a:t>
            </a:r>
            <a:r>
              <a:rPr lang="en" sz="1000" u="sng" dirty="0">
                <a:solidFill>
                  <a:srgbClr val="000000"/>
                </a:solidFill>
                <a:latin typeface="Calibri"/>
                <a:ea typeface="Calibri"/>
                <a:cs typeface="Calibri"/>
                <a:sym typeface="Calibri"/>
                <a:hlinkClick r:id="rId4"/>
              </a:rPr>
              <a:t>http://www.govtech.com/social/2016</a:t>
            </a:r>
            <a:r>
              <a:rPr lang="en" sz="1000" u="sng" dirty="0">
                <a:solidFill>
                  <a:srgbClr val="000000"/>
                </a:solidFill>
                <a:latin typeface="Calibri"/>
                <a:ea typeface="Calibri"/>
                <a:cs typeface="Calibri"/>
                <a:sym typeface="Calibri"/>
                <a:hlinkClick r:id="rId3"/>
              </a:rPr>
              <a:t> Presidential-Election-Circus-Is-Social-Media-the-Cause.html</a:t>
            </a:r>
          </a:p>
          <a:p>
            <a:pPr marL="457200" lvl="0" indent="-292100" rtl="0">
              <a:lnSpc>
                <a:spcPct val="115000"/>
              </a:lnSpc>
              <a:spcBef>
                <a:spcPts val="0"/>
              </a:spcBef>
              <a:buClr>
                <a:srgbClr val="000000"/>
              </a:buClr>
              <a:buSzPct val="100000"/>
              <a:buFont typeface="Arial" panose="020B0604020202020204" pitchFamily="34" charset="0"/>
              <a:buChar char="•"/>
            </a:pPr>
            <a:r>
              <a:rPr lang="en" sz="1000" dirty="0">
                <a:solidFill>
                  <a:srgbClr val="000000"/>
                </a:solidFill>
                <a:latin typeface="Calibri"/>
                <a:ea typeface="Calibri"/>
                <a:cs typeface="Calibri"/>
                <a:sym typeface="Calibri"/>
              </a:rPr>
              <a:t>Guides:  Evaluating Information:  Evaluating Social Media. (2016, November 28). Retrieved March 18, 2017 from</a:t>
            </a:r>
            <a:r>
              <a:rPr lang="en" sz="1000" u="sng" dirty="0">
                <a:solidFill>
                  <a:srgbClr val="000000"/>
                </a:solidFill>
                <a:latin typeface="Calibri"/>
                <a:ea typeface="Calibri"/>
                <a:cs typeface="Calibri"/>
                <a:sym typeface="Calibri"/>
                <a:hlinkClick r:id="rId5"/>
              </a:rPr>
              <a:t> http://guides.library.jhu.edu/c.php?g=202581&amp;p=1335031</a:t>
            </a:r>
          </a:p>
          <a:p>
            <a:pPr marL="457200" lvl="0" indent="-292100" rtl="0">
              <a:lnSpc>
                <a:spcPct val="115000"/>
              </a:lnSpc>
              <a:spcBef>
                <a:spcPts val="0"/>
              </a:spcBef>
              <a:buClr>
                <a:srgbClr val="000000"/>
              </a:buClr>
              <a:buSzPct val="100000"/>
              <a:buFont typeface="Arial" panose="020B0604020202020204" pitchFamily="34" charset="0"/>
              <a:buChar char="•"/>
            </a:pPr>
            <a:r>
              <a:rPr lang="en" sz="1000" dirty="0">
                <a:solidFill>
                  <a:srgbClr val="000000"/>
                </a:solidFill>
                <a:highlight>
                  <a:srgbClr val="FFFFFF"/>
                </a:highlight>
                <a:latin typeface="Calibri"/>
                <a:ea typeface="Calibri"/>
                <a:cs typeface="Calibri"/>
                <a:sym typeface="Calibri"/>
              </a:rPr>
              <a:t>Greenwood, S., Perrin, A., &amp; Duggan, M. (2016, November 11). Social Media Update 2016. Retrieved March 18, 2017, from </a:t>
            </a:r>
            <a:r>
              <a:rPr lang="en" sz="1000" u="sng" dirty="0">
                <a:solidFill>
                  <a:srgbClr val="000000"/>
                </a:solidFill>
                <a:highlight>
                  <a:srgbClr val="FFFFFF"/>
                </a:highlight>
                <a:latin typeface="Calibri"/>
                <a:ea typeface="Calibri"/>
                <a:cs typeface="Calibri"/>
                <a:sym typeface="Calibri"/>
                <a:hlinkClick r:id="rId6"/>
              </a:rPr>
              <a:t>http://www.pewinternet.org/2016/11/11/social-media-update-2016/</a:t>
            </a:r>
          </a:p>
          <a:p>
            <a:pPr marL="457200" lvl="0" indent="-292100" rtl="0">
              <a:lnSpc>
                <a:spcPct val="115000"/>
              </a:lnSpc>
              <a:spcBef>
                <a:spcPts val="0"/>
              </a:spcBef>
              <a:buClr>
                <a:srgbClr val="000000"/>
              </a:buClr>
              <a:buSzPct val="100000"/>
              <a:buFont typeface="Arial" panose="020B0604020202020204" pitchFamily="34" charset="0"/>
              <a:buChar char="•"/>
            </a:pPr>
            <a:r>
              <a:rPr lang="en" sz="1000" dirty="0">
                <a:solidFill>
                  <a:srgbClr val="000000"/>
                </a:solidFill>
                <a:highlight>
                  <a:srgbClr val="FFFFFF"/>
                </a:highlight>
                <a:latin typeface="Calibri"/>
                <a:ea typeface="Calibri"/>
                <a:cs typeface="Calibri"/>
                <a:sym typeface="Calibri"/>
              </a:rPr>
              <a:t>[CBS Pittsburgh]. (2015, June 1). </a:t>
            </a:r>
            <a:r>
              <a:rPr lang="en" sz="1000" i="1" dirty="0">
                <a:solidFill>
                  <a:srgbClr val="000000"/>
                </a:solidFill>
                <a:highlight>
                  <a:srgbClr val="FFFFFF"/>
                </a:highlight>
                <a:latin typeface="Calibri"/>
                <a:ea typeface="Calibri"/>
                <a:cs typeface="Calibri"/>
                <a:sym typeface="Calibri"/>
              </a:rPr>
              <a:t>Supreme Court Makes Ruling On Free Speech On Social Media</a:t>
            </a:r>
            <a:r>
              <a:rPr lang="en" sz="1000" dirty="0">
                <a:solidFill>
                  <a:srgbClr val="000000"/>
                </a:solidFill>
                <a:highlight>
                  <a:srgbClr val="FFFFFF"/>
                </a:highlight>
                <a:latin typeface="Calibri"/>
                <a:ea typeface="Calibri"/>
                <a:cs typeface="Calibri"/>
                <a:sym typeface="Calibri"/>
              </a:rPr>
              <a:t>. [Video File]. Retrieved from </a:t>
            </a:r>
            <a:r>
              <a:rPr lang="en" sz="1000" u="sng" dirty="0">
                <a:solidFill>
                  <a:srgbClr val="000000"/>
                </a:solidFill>
                <a:highlight>
                  <a:srgbClr val="FFFFFF"/>
                </a:highlight>
                <a:latin typeface="Calibri"/>
                <a:ea typeface="Calibri"/>
                <a:cs typeface="Calibri"/>
                <a:sym typeface="Calibri"/>
                <a:hlinkClick r:id="rId7"/>
              </a:rPr>
              <a:t>https://www.youtube.com/watch?v=jDJWCQ-ulV0</a:t>
            </a:r>
            <a:r>
              <a:rPr lang="en" sz="1000" dirty="0">
                <a:solidFill>
                  <a:srgbClr val="000000"/>
                </a:solidFill>
                <a:highlight>
                  <a:srgbClr val="FFFFFF"/>
                </a:highlight>
                <a:latin typeface="Calibri"/>
                <a:ea typeface="Calibri"/>
                <a:cs typeface="Calibri"/>
                <a:sym typeface="Calibri"/>
              </a:rPr>
              <a:t>.</a:t>
            </a:r>
          </a:p>
          <a:p>
            <a:pPr marL="457200" lvl="0" indent="-292100" rtl="0">
              <a:lnSpc>
                <a:spcPct val="115000"/>
              </a:lnSpc>
              <a:spcBef>
                <a:spcPts val="0"/>
              </a:spcBef>
              <a:buClr>
                <a:srgbClr val="000000"/>
              </a:buClr>
              <a:buSzPct val="100000"/>
              <a:buFont typeface="Arial" panose="020B0604020202020204" pitchFamily="34" charset="0"/>
              <a:buChar char="•"/>
            </a:pPr>
            <a:r>
              <a:rPr lang="en" sz="1000" dirty="0">
                <a:solidFill>
                  <a:srgbClr val="000000"/>
                </a:solidFill>
                <a:highlight>
                  <a:srgbClr val="FFFFFF"/>
                </a:highlight>
                <a:latin typeface="Calibri"/>
                <a:ea typeface="Calibri"/>
                <a:cs typeface="Calibri"/>
                <a:sym typeface="Calibri"/>
              </a:rPr>
              <a:t>Richter, F. (2013, February 18). Infographic: The Rise of Social Networking in the United States. Retrieved March 18, 2017, from </a:t>
            </a:r>
            <a:r>
              <a:rPr lang="en" sz="1000" u="sng" dirty="0">
                <a:solidFill>
                  <a:srgbClr val="000000"/>
                </a:solidFill>
                <a:highlight>
                  <a:srgbClr val="FFFFFF"/>
                </a:highlight>
                <a:latin typeface="Calibri"/>
                <a:ea typeface="Calibri"/>
                <a:cs typeface="Calibri"/>
                <a:sym typeface="Calibri"/>
                <a:hlinkClick r:id="rId8"/>
              </a:rPr>
              <a:t>https://www.statista.com/chart/913/the-rise-of-social-networking-in-the-united-states/</a:t>
            </a:r>
          </a:p>
          <a:p>
            <a:pPr marL="457200" lvl="0" indent="-292100" rtl="0">
              <a:lnSpc>
                <a:spcPct val="115000"/>
              </a:lnSpc>
              <a:spcBef>
                <a:spcPts val="0"/>
              </a:spcBef>
              <a:buClr>
                <a:srgbClr val="000000"/>
              </a:buClr>
              <a:buSzPct val="100000"/>
              <a:buFont typeface="Arial" panose="020B0604020202020204" pitchFamily="34" charset="0"/>
              <a:buChar char="•"/>
            </a:pPr>
            <a:r>
              <a:rPr lang="en" sz="1000" dirty="0">
                <a:solidFill>
                  <a:srgbClr val="000000"/>
                </a:solidFill>
                <a:highlight>
                  <a:srgbClr val="FFFFFF"/>
                </a:highlight>
                <a:latin typeface="Calibri"/>
                <a:ea typeface="Calibri"/>
                <a:cs typeface="Calibri"/>
                <a:sym typeface="Calibri"/>
              </a:rPr>
              <a:t>Fou, A. (2014, February, 4). Traditional Media vs. Social Media Advertising - Cost Comparison. (n.d.). Retrieved March 18, 2017, from </a:t>
            </a:r>
            <a:r>
              <a:rPr lang="en" sz="1000" u="sng" dirty="0">
                <a:solidFill>
                  <a:srgbClr val="000000"/>
                </a:solidFill>
                <a:highlight>
                  <a:srgbClr val="FFFFFF"/>
                </a:highlight>
                <a:latin typeface="Calibri"/>
                <a:ea typeface="Calibri"/>
                <a:cs typeface="Calibri"/>
                <a:sym typeface="Calibri"/>
                <a:hlinkClick r:id="rId9"/>
              </a:rPr>
              <a:t>https://www.lyfemarketing.com/traditional-media-versus-social-media/</a:t>
            </a:r>
          </a:p>
          <a:p>
            <a:pPr marL="457200" lvl="0" indent="-292100" rtl="0">
              <a:lnSpc>
                <a:spcPct val="115000"/>
              </a:lnSpc>
              <a:spcBef>
                <a:spcPts val="0"/>
              </a:spcBef>
              <a:buClr>
                <a:srgbClr val="000000"/>
              </a:buClr>
              <a:buSzPct val="100000"/>
              <a:buFont typeface="Arial" panose="020B0604020202020204" pitchFamily="34" charset="0"/>
              <a:buChar char="•"/>
            </a:pPr>
            <a:r>
              <a:rPr lang="en" sz="1000" dirty="0">
                <a:solidFill>
                  <a:srgbClr val="000000"/>
                </a:solidFill>
                <a:highlight>
                  <a:srgbClr val="FFFFFF"/>
                </a:highlight>
                <a:latin typeface="Calibri"/>
                <a:ea typeface="Calibri"/>
                <a:cs typeface="Calibri"/>
                <a:sym typeface="Calibri"/>
              </a:rPr>
              <a:t>Daly, C. (2016, June 29). Misleading social media marketing faces serious consequences, CIM warns. Retrieved March 19, 2017, from </a:t>
            </a:r>
            <a:r>
              <a:rPr lang="en" sz="1000" u="sng" dirty="0">
                <a:solidFill>
                  <a:srgbClr val="000000"/>
                </a:solidFill>
                <a:highlight>
                  <a:srgbClr val="FFFFFF"/>
                </a:highlight>
                <a:latin typeface="Calibri"/>
                <a:ea typeface="Calibri"/>
                <a:cs typeface="Calibri"/>
                <a:sym typeface="Calibri"/>
                <a:hlinkClick r:id="rId10"/>
              </a:rPr>
              <a:t>https://www.marketingtechnews.net/news/2016/jun/29/marketers-need-clean-misleading-social-media-messages-or-risk-consequences-cim-says/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623400"/>
          </a:xfrm>
          <a:prstGeom prst="rect">
            <a:avLst/>
          </a:prstGeom>
        </p:spPr>
        <p:txBody>
          <a:bodyPr lIns="91425" tIns="91425" rIns="91425" bIns="91425" anchor="t" anchorCtr="0">
            <a:noAutofit/>
          </a:bodyPr>
          <a:lstStyle/>
          <a:p>
            <a:pPr lvl="0" algn="ctr">
              <a:spcBef>
                <a:spcPts val="0"/>
              </a:spcBef>
              <a:buNone/>
            </a:pPr>
            <a:r>
              <a:rPr lang="en"/>
              <a:t>Overview</a:t>
            </a:r>
          </a:p>
        </p:txBody>
      </p:sp>
      <p:sp>
        <p:nvSpPr>
          <p:cNvPr id="66" name="Shape 6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00000"/>
              </a:lnSpc>
              <a:spcBef>
                <a:spcPts val="0"/>
              </a:spcBef>
              <a:spcAft>
                <a:spcPts val="0"/>
              </a:spcAft>
              <a:buClr>
                <a:srgbClr val="000000"/>
              </a:buClr>
              <a:buFont typeface="Arial" panose="020B0604020202020204" pitchFamily="34" charset="0"/>
              <a:buChar char="•"/>
            </a:pPr>
            <a:r>
              <a:rPr lang="en" dirty="0">
                <a:solidFill>
                  <a:srgbClr val="000000"/>
                </a:solidFill>
              </a:rPr>
              <a:t>The advent of Social Media has provided a real-time, virtual, and global means of communication.</a:t>
            </a:r>
          </a:p>
          <a:p>
            <a:pPr marL="228600" lvl="0" rtl="0">
              <a:lnSpc>
                <a:spcPct val="100000"/>
              </a:lnSpc>
              <a:spcBef>
                <a:spcPts val="0"/>
              </a:spcBef>
              <a:spcAft>
                <a:spcPts val="0"/>
              </a:spcAft>
              <a:buClr>
                <a:srgbClr val="000000"/>
              </a:buClr>
            </a:pPr>
            <a:endParaRPr lang="en" dirty="0">
              <a:solidFill>
                <a:srgbClr val="000000"/>
              </a:solidFill>
            </a:endParaRPr>
          </a:p>
          <a:p>
            <a:pPr marL="514350" lvl="0" indent="-285750" rtl="0">
              <a:lnSpc>
                <a:spcPct val="100000"/>
              </a:lnSpc>
              <a:spcBef>
                <a:spcPts val="0"/>
              </a:spcBef>
              <a:spcAft>
                <a:spcPts val="0"/>
              </a:spcAft>
              <a:buClr>
                <a:srgbClr val="000000"/>
              </a:buClr>
              <a:buFont typeface="Arial" panose="020B0604020202020204" pitchFamily="34" charset="0"/>
              <a:buChar char="•"/>
            </a:pPr>
            <a:r>
              <a:rPr lang="en" dirty="0">
                <a:solidFill>
                  <a:srgbClr val="000000"/>
                </a:solidFill>
              </a:rPr>
              <a:t>These platforms allow users to create, join, and participate in communities of interest (COI) e.g. political, fashion marketing, and etc.</a:t>
            </a:r>
          </a:p>
          <a:p>
            <a:pPr marL="228600" lvl="0" rtl="0">
              <a:lnSpc>
                <a:spcPct val="100000"/>
              </a:lnSpc>
              <a:spcBef>
                <a:spcPts val="0"/>
              </a:spcBef>
              <a:spcAft>
                <a:spcPts val="0"/>
              </a:spcAft>
              <a:buClr>
                <a:srgbClr val="000000"/>
              </a:buClr>
            </a:pPr>
            <a:endParaRPr lang="en" dirty="0">
              <a:solidFill>
                <a:srgbClr val="000000"/>
              </a:solidFill>
            </a:endParaRPr>
          </a:p>
          <a:p>
            <a:pPr marL="514350" lvl="0" indent="-285750" rtl="0">
              <a:lnSpc>
                <a:spcPct val="100000"/>
              </a:lnSpc>
              <a:spcBef>
                <a:spcPts val="0"/>
              </a:spcBef>
              <a:spcAft>
                <a:spcPts val="0"/>
              </a:spcAft>
              <a:buClr>
                <a:srgbClr val="000000"/>
              </a:buClr>
              <a:buFont typeface="Arial" panose="020B0604020202020204" pitchFamily="34" charset="0"/>
              <a:buChar char="•"/>
            </a:pPr>
            <a:r>
              <a:rPr lang="en" dirty="0">
                <a:solidFill>
                  <a:srgbClr val="000000"/>
                </a:solidFill>
              </a:rPr>
              <a:t>Within the communities people, groups, and advocates (such as designers, or product makers) have the ability to reach like-minded people, or even possibly potential customers on a large scale.</a:t>
            </a:r>
          </a:p>
          <a:p>
            <a:pPr marL="228600" lvl="0" rtl="0">
              <a:lnSpc>
                <a:spcPct val="100000"/>
              </a:lnSpc>
              <a:spcBef>
                <a:spcPts val="0"/>
              </a:spcBef>
              <a:spcAft>
                <a:spcPts val="0"/>
              </a:spcAft>
              <a:buClr>
                <a:srgbClr val="000000"/>
              </a:buClr>
            </a:pPr>
            <a:endParaRPr lang="en" dirty="0">
              <a:solidFill>
                <a:srgbClr val="000000"/>
              </a:solidFill>
            </a:endParaRPr>
          </a:p>
          <a:p>
            <a:pPr marL="514350" lvl="0" indent="-285750" rtl="0">
              <a:lnSpc>
                <a:spcPct val="100000"/>
              </a:lnSpc>
              <a:spcBef>
                <a:spcPts val="0"/>
              </a:spcBef>
              <a:spcAft>
                <a:spcPts val="0"/>
              </a:spcAft>
              <a:buClr>
                <a:srgbClr val="000000"/>
              </a:buClr>
              <a:buFont typeface="Arial" panose="020B0604020202020204" pitchFamily="34" charset="0"/>
              <a:buChar char="•"/>
            </a:pPr>
            <a:r>
              <a:rPr lang="en" dirty="0">
                <a:solidFill>
                  <a:srgbClr val="000000"/>
                </a:solidFill>
              </a:rPr>
              <a:t>Social media platforms enable real time campaigns to exist online with very little governance, which occasionally brings ethical questions into play.</a:t>
            </a:r>
          </a:p>
          <a:p>
            <a:pPr lvl="0">
              <a:lnSpc>
                <a:spcPct val="100000"/>
              </a:lnSpc>
              <a:spcBef>
                <a:spcPts val="0"/>
              </a:spcBef>
              <a:buNone/>
            </a:pPr>
            <a:endParaRPr dirty="0">
              <a:solidFill>
                <a:srgbClr val="000000"/>
              </a:solidFill>
            </a:endParaRPr>
          </a:p>
        </p:txBody>
      </p:sp>
      <p:pic>
        <p:nvPicPr>
          <p:cNvPr id="67" name="Shape 67"/>
          <p:cNvPicPr preferRelativeResize="0"/>
          <p:nvPr/>
        </p:nvPicPr>
        <p:blipFill>
          <a:blip r:embed="rId3">
            <a:alphaModFix/>
          </a:blip>
          <a:stretch>
            <a:fillRect/>
          </a:stretch>
        </p:blipFill>
        <p:spPr>
          <a:xfrm>
            <a:off x="902850" y="322811"/>
            <a:ext cx="2082740" cy="86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445025"/>
            <a:ext cx="8520600" cy="623400"/>
          </a:xfrm>
          <a:prstGeom prst="rect">
            <a:avLst/>
          </a:prstGeom>
        </p:spPr>
        <p:txBody>
          <a:bodyPr lIns="91425" tIns="91425" rIns="91425" bIns="91425" anchor="t" anchorCtr="0">
            <a:noAutofit/>
          </a:bodyPr>
          <a:lstStyle/>
          <a:p>
            <a:pPr lvl="0" algn="ctr">
              <a:spcBef>
                <a:spcPts val="0"/>
              </a:spcBef>
              <a:buNone/>
            </a:pPr>
            <a:r>
              <a:rPr lang="en" dirty="0"/>
              <a:t>References (cont.)</a:t>
            </a:r>
          </a:p>
        </p:txBody>
      </p:sp>
      <p:sp>
        <p:nvSpPr>
          <p:cNvPr id="203" name="Shape 203"/>
          <p:cNvSpPr txBox="1">
            <a:spLocks noGrp="1"/>
          </p:cNvSpPr>
          <p:nvPr>
            <p:ph type="body" idx="1"/>
          </p:nvPr>
        </p:nvSpPr>
        <p:spPr>
          <a:xfrm>
            <a:off x="311700" y="1152475"/>
            <a:ext cx="8412900" cy="3581400"/>
          </a:xfrm>
          <a:prstGeom prst="rect">
            <a:avLst/>
          </a:prstGeom>
        </p:spPr>
        <p:txBody>
          <a:bodyPr lIns="91425" tIns="91425" rIns="91425" bIns="91425" anchor="t" anchorCtr="0">
            <a:noAutofit/>
          </a:bodyPr>
          <a:lstStyle/>
          <a:p>
            <a:pPr marL="457200" lvl="0" indent="-298450" rtl="0">
              <a:spcBef>
                <a:spcPts val="0"/>
              </a:spcBef>
              <a:buClr>
                <a:srgbClr val="000000"/>
              </a:buClr>
              <a:buSzPct val="100000"/>
              <a:buFont typeface="Arial" panose="020B0604020202020204" pitchFamily="34" charset="0"/>
              <a:buChar char="•"/>
            </a:pPr>
            <a:r>
              <a:rPr lang="en" sz="1000" dirty="0">
                <a:solidFill>
                  <a:srgbClr val="000000"/>
                </a:solidFill>
                <a:latin typeface="Calibri"/>
                <a:ea typeface="Calibri"/>
                <a:cs typeface="Calibri"/>
                <a:sym typeface="Calibri"/>
              </a:rPr>
              <a:t>The Sad State of Social Media Privacy [Infographic]. (2012, February 21.). Retrieved March 18, 2017, from </a:t>
            </a:r>
            <a:r>
              <a:rPr lang="en" sz="1000" u="sng" dirty="0">
                <a:solidFill>
                  <a:srgbClr val="000000"/>
                </a:solidFill>
                <a:latin typeface="Calibri"/>
                <a:ea typeface="Calibri"/>
                <a:cs typeface="Calibri"/>
                <a:sym typeface="Calibri"/>
                <a:hlinkClick r:id="rId3"/>
              </a:rPr>
              <a:t>http://www.mdgadvertising.com/blog/the-sad-state-of-social-media-privacy-infographic/</a:t>
            </a:r>
          </a:p>
          <a:p>
            <a:pPr marL="457200" lvl="0" indent="-298450" rtl="0">
              <a:spcBef>
                <a:spcPts val="0"/>
              </a:spcBef>
              <a:buClr>
                <a:srgbClr val="000000"/>
              </a:buClr>
              <a:buSzPct val="100000"/>
              <a:buFont typeface="Arial" panose="020B0604020202020204" pitchFamily="34" charset="0"/>
              <a:buChar char="•"/>
            </a:pPr>
            <a:r>
              <a:rPr lang="en" sz="1000" dirty="0">
                <a:solidFill>
                  <a:srgbClr val="000000"/>
                </a:solidFill>
                <a:latin typeface="Calibri"/>
                <a:ea typeface="Calibri"/>
                <a:cs typeface="Calibri"/>
                <a:sym typeface="Calibri"/>
              </a:rPr>
              <a:t>Mclaughlin, E. C., &amp; Stapleton, A. (2017, March 9). Secret Marines group is still sharing nude photos amid scandal. Retrieved from CNN Politics: http://www.cnn.com/2017/03/08/politics/marines-united-photos-investigation/</a:t>
            </a:r>
          </a:p>
          <a:p>
            <a:pPr marL="457200" lvl="0" indent="-298450" rtl="0">
              <a:spcBef>
                <a:spcPts val="0"/>
              </a:spcBef>
              <a:buClr>
                <a:srgbClr val="000000"/>
              </a:buClr>
              <a:buSzPct val="100000"/>
              <a:buFont typeface="Arial" panose="020B0604020202020204" pitchFamily="34" charset="0"/>
              <a:buChar char="•"/>
            </a:pPr>
            <a:r>
              <a:rPr lang="en" sz="1000" dirty="0">
                <a:solidFill>
                  <a:srgbClr val="000000"/>
                </a:solidFill>
                <a:latin typeface="Calibri"/>
                <a:ea typeface="Calibri"/>
                <a:cs typeface="Calibri"/>
                <a:sym typeface="Calibri"/>
              </a:rPr>
              <a:t>Fraley, R. (2016, February 16). The curious case of how activists are misleading people about Monsanto, Zika and microcephaly. Retrieved March 18, 2017, from </a:t>
            </a:r>
            <a:r>
              <a:rPr lang="en" sz="1000" u="sng" dirty="0">
                <a:solidFill>
                  <a:srgbClr val="000000"/>
                </a:solidFill>
                <a:latin typeface="Calibri"/>
                <a:ea typeface="Calibri"/>
                <a:cs typeface="Calibri"/>
                <a:sym typeface="Calibri"/>
                <a:hlinkClick r:id="rId4"/>
              </a:rPr>
              <a:t>https://medium.com/@MonsantoCo/the-curious-case-of-how-activists-are-misleading-people-about-monsanto-zika-and-microcephaly-b2cc776374b1#.gve72mc3j</a:t>
            </a:r>
          </a:p>
          <a:p>
            <a:pPr marL="457200" lvl="0" indent="-298450" rtl="0">
              <a:spcBef>
                <a:spcPts val="0"/>
              </a:spcBef>
              <a:buClr>
                <a:srgbClr val="000000"/>
              </a:buClr>
              <a:buSzPct val="100000"/>
              <a:buFont typeface="Arial" panose="020B0604020202020204" pitchFamily="34" charset="0"/>
              <a:buChar char="•"/>
            </a:pPr>
            <a:r>
              <a:rPr lang="en" sz="1000" dirty="0">
                <a:solidFill>
                  <a:srgbClr val="000000"/>
                </a:solidFill>
                <a:latin typeface="Calibri"/>
                <a:ea typeface="Calibri"/>
                <a:cs typeface="Calibri"/>
                <a:sym typeface="Calibri"/>
              </a:rPr>
              <a:t>Sedghi, A. (2015, March 10). A third of young people think social media will influence their vote. Retrieved March 19, 2017, from https://www.theguardian.com/news/datablog/2015/mar/10/a-third-of-young-people-think-social-media-will-influence-their-vote</a:t>
            </a:r>
          </a:p>
          <a:p>
            <a:pPr marL="457200" lvl="0" indent="-298450" rtl="0">
              <a:spcBef>
                <a:spcPts val="0"/>
              </a:spcBef>
              <a:buClr>
                <a:srgbClr val="000000"/>
              </a:buClr>
              <a:buSzPct val="100000"/>
              <a:buFont typeface="Arial" panose="020B0604020202020204" pitchFamily="34" charset="0"/>
              <a:buChar char="•"/>
            </a:pPr>
            <a:r>
              <a:rPr lang="en" sz="1000" dirty="0">
                <a:solidFill>
                  <a:srgbClr val="000000"/>
                </a:solidFill>
                <a:latin typeface="Calibri"/>
                <a:ea typeface="Calibri"/>
                <a:cs typeface="Calibri"/>
                <a:sym typeface="Calibri"/>
              </a:rPr>
              <a:t>FTC Approves Final Settlement With Facebook. (2012, August 10). Retrieved March 09, 2017, from </a:t>
            </a:r>
            <a:r>
              <a:rPr lang="en" sz="1000" u="sng" dirty="0">
                <a:solidFill>
                  <a:srgbClr val="000000"/>
                </a:solidFill>
                <a:latin typeface="Calibri"/>
                <a:ea typeface="Calibri"/>
                <a:cs typeface="Calibri"/>
                <a:sym typeface="Calibri"/>
                <a:hlinkClick r:id="rId5"/>
              </a:rPr>
              <a:t>https://www.ftc.gov/news-events/press-releases/2012/08/ftc-approves-final-settlement-facebook</a:t>
            </a:r>
          </a:p>
          <a:p>
            <a:pPr marL="457200" lvl="0" indent="-298450" rtl="0">
              <a:spcBef>
                <a:spcPts val="0"/>
              </a:spcBef>
              <a:buClr>
                <a:srgbClr val="000000"/>
              </a:buClr>
              <a:buSzPct val="100000"/>
              <a:buFont typeface="Arial" panose="020B0604020202020204" pitchFamily="34" charset="0"/>
              <a:buChar char="•"/>
            </a:pPr>
            <a:r>
              <a:rPr lang="en" sz="1000" dirty="0">
                <a:solidFill>
                  <a:srgbClr val="000000"/>
                </a:solidFill>
                <a:latin typeface="Calibri"/>
                <a:ea typeface="Calibri"/>
                <a:cs typeface="Calibri"/>
                <a:sym typeface="Calibri"/>
              </a:rPr>
              <a:t>Access to Social Media Usernames and Passwords. (2017, February 27). National Conference of State Legislatures. Retrieved March 09, 2017, from </a:t>
            </a:r>
            <a:r>
              <a:rPr lang="en" sz="1000" u="sng" dirty="0">
                <a:solidFill>
                  <a:srgbClr val="000000"/>
                </a:solidFill>
                <a:latin typeface="Calibri"/>
                <a:ea typeface="Calibri"/>
                <a:cs typeface="Calibri"/>
                <a:sym typeface="Calibri"/>
                <a:hlinkClick r:id="rId6"/>
              </a:rPr>
              <a:t>http://www.ncsl.org/research/telecommunications-and-information-technology/employer-access-to-social-media-passwords-2013.aspx</a:t>
            </a:r>
            <a:endParaRPr lang="en" sz="1000" u="sng" dirty="0">
              <a:solidFill>
                <a:srgbClr val="000000"/>
              </a:solidFill>
              <a:latin typeface="Calibri"/>
              <a:ea typeface="Calibri"/>
              <a:cs typeface="Calibri"/>
              <a:sym typeface="Calibri"/>
            </a:endParaRPr>
          </a:p>
          <a:p>
            <a:pPr marL="457200" lvl="0" indent="-298450">
              <a:buClr>
                <a:srgbClr val="000000"/>
              </a:buClr>
              <a:buFont typeface="Arial" panose="020B0604020202020204" pitchFamily="34" charset="0"/>
              <a:buChar char="•"/>
            </a:pPr>
            <a:r>
              <a:rPr lang="en-US" sz="1000" dirty="0" err="1">
                <a:solidFill>
                  <a:srgbClr val="000000"/>
                </a:solidFill>
                <a:latin typeface="Calibri"/>
                <a:ea typeface="Calibri"/>
                <a:cs typeface="Calibri"/>
                <a:sym typeface="Calibri"/>
              </a:rPr>
              <a:t>Christensson</a:t>
            </a:r>
            <a:r>
              <a:rPr lang="en-US" sz="1000" dirty="0">
                <a:solidFill>
                  <a:srgbClr val="000000"/>
                </a:solidFill>
                <a:latin typeface="Calibri"/>
                <a:ea typeface="Calibri"/>
                <a:cs typeface="Calibri"/>
                <a:sym typeface="Calibri"/>
              </a:rPr>
              <a:t>, P. (2009, September 15). Cyberbullying Definition. Retrieved 2017, Mar 19, from </a:t>
            </a:r>
            <a:r>
              <a:rPr lang="en-US" sz="1000" dirty="0">
                <a:solidFill>
                  <a:srgbClr val="000000"/>
                </a:solidFill>
                <a:latin typeface="Calibri"/>
                <a:ea typeface="Calibri"/>
                <a:cs typeface="Calibri"/>
                <a:sym typeface="Calibri"/>
                <a:hlinkClick r:id="rId7"/>
              </a:rPr>
              <a:t>https://techterms.com</a:t>
            </a:r>
            <a:endParaRPr lang="en" sz="1000" dirty="0">
              <a:solidFill>
                <a:srgbClr val="000000"/>
              </a:solidFill>
              <a:latin typeface="Calibri"/>
              <a:ea typeface="Calibri"/>
              <a:cs typeface="Calibri"/>
              <a:sym typeface="Calibri"/>
            </a:endParaRPr>
          </a:p>
          <a:p>
            <a:pPr marL="457200" lvl="0" indent="-298450" rtl="0">
              <a:spcBef>
                <a:spcPts val="0"/>
              </a:spcBef>
              <a:buClr>
                <a:srgbClr val="000000"/>
              </a:buClr>
              <a:buSzPct val="100000"/>
              <a:buFont typeface="Arial" panose="020B0604020202020204" pitchFamily="34" charset="0"/>
              <a:buChar char="•"/>
            </a:pPr>
            <a:endParaRPr sz="1000" dirty="0">
              <a:solidFill>
                <a:schemeClr val="accent1"/>
              </a:solidFill>
              <a:highlight>
                <a:srgbClr val="FFE7AF"/>
              </a:highlight>
              <a:latin typeface="Calibri"/>
              <a:ea typeface="Calibri"/>
              <a:cs typeface="Calibri"/>
              <a:sym typeface="Calibri"/>
            </a:endParaRPr>
          </a:p>
          <a:p>
            <a:pPr marL="171450" lvl="0" indent="-171450" rtl="0">
              <a:spcBef>
                <a:spcPts val="0"/>
              </a:spcBef>
              <a:buFont typeface="Arial" panose="020B0604020202020204" pitchFamily="34" charset="0"/>
              <a:buChar char="•"/>
            </a:pPr>
            <a:endParaRPr sz="1000" dirty="0">
              <a:solidFill>
                <a:schemeClr val="accent1"/>
              </a:solidFill>
              <a:highlight>
                <a:srgbClr val="FFE7AF"/>
              </a:highlight>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 dirty="0"/>
              <a:t>References (cont.)</a:t>
            </a:r>
            <a:endParaRPr lang="en-US" dirty="0"/>
          </a:p>
        </p:txBody>
      </p:sp>
      <p:sp>
        <p:nvSpPr>
          <p:cNvPr id="3" name="Text Placeholder 2"/>
          <p:cNvSpPr>
            <a:spLocks noGrp="1"/>
          </p:cNvSpPr>
          <p:nvPr>
            <p:ph type="body" idx="1"/>
          </p:nvPr>
        </p:nvSpPr>
        <p:spPr/>
        <p:txBody>
          <a:bodyPr/>
          <a:lstStyle/>
          <a:p>
            <a:pPr marL="457200" lvl="0" indent="-298450">
              <a:buClr>
                <a:srgbClr val="000000"/>
              </a:buClr>
              <a:buFont typeface="Arial" panose="020B0604020202020204" pitchFamily="34" charset="0"/>
              <a:buChar char="•"/>
            </a:pPr>
            <a:r>
              <a:rPr lang="en" sz="1100" dirty="0">
                <a:solidFill>
                  <a:srgbClr val="000000"/>
                </a:solidFill>
                <a:latin typeface="Calibri"/>
                <a:ea typeface="Calibri"/>
                <a:cs typeface="Calibri"/>
                <a:sym typeface="Calibri"/>
              </a:rPr>
              <a:t>Bosworth, B. H. (2012, December 10). ConsumerAffairs. Retrieved March 09, 2017, from </a:t>
            </a:r>
            <a:r>
              <a:rPr lang="en" sz="1100" u="sng" dirty="0">
                <a:solidFill>
                  <a:srgbClr val="000000"/>
                </a:solidFill>
                <a:latin typeface="Calibri"/>
                <a:ea typeface="Calibri"/>
                <a:cs typeface="Calibri"/>
                <a:sym typeface="Calibri"/>
                <a:hlinkClick r:id="rId2"/>
              </a:rPr>
              <a:t>https://www.consumeraffairs.com/choicepoint</a:t>
            </a:r>
          </a:p>
          <a:p>
            <a:pPr marL="457200" lvl="0" indent="-298450">
              <a:buClr>
                <a:srgbClr val="000000"/>
              </a:buClr>
              <a:buFont typeface="Arial" panose="020B0604020202020204" pitchFamily="34" charset="0"/>
              <a:buChar char="•"/>
            </a:pPr>
            <a:r>
              <a:rPr lang="en" sz="1100" dirty="0">
                <a:solidFill>
                  <a:srgbClr val="000000"/>
                </a:solidFill>
                <a:latin typeface="Calibri"/>
                <a:ea typeface="Calibri"/>
                <a:cs typeface="Calibri"/>
                <a:sym typeface="Calibri"/>
              </a:rPr>
              <a:t>DMLP Staff. (2008, June 06). Digital Media Law Project. Retrieved March 18, 2017, from </a:t>
            </a:r>
            <a:r>
              <a:rPr lang="en" sz="1100" u="sng" dirty="0">
                <a:solidFill>
                  <a:srgbClr val="000000"/>
                </a:solidFill>
                <a:latin typeface="Calibri"/>
                <a:ea typeface="Calibri"/>
                <a:cs typeface="Calibri"/>
                <a:sym typeface="Calibri"/>
                <a:hlinkClick r:id="rId3"/>
              </a:rPr>
              <a:t>http://www.dmlp.org/threats/state-indiana-v-ab#node_legal_threat_full_group_description</a:t>
            </a:r>
          </a:p>
          <a:p>
            <a:pPr marL="457200" lvl="0" indent="-298450">
              <a:buClr>
                <a:srgbClr val="222222"/>
              </a:buClr>
              <a:buFont typeface="Arial" panose="020B0604020202020204" pitchFamily="34" charset="0"/>
              <a:buChar char="•"/>
            </a:pPr>
            <a:r>
              <a:rPr lang="en" sz="1100" dirty="0">
                <a:solidFill>
                  <a:srgbClr val="222222"/>
                </a:solidFill>
                <a:latin typeface="Calibri"/>
                <a:ea typeface="Calibri"/>
                <a:cs typeface="Calibri"/>
                <a:sym typeface="Calibri"/>
              </a:rPr>
              <a:t>Bates, T. (2014, October, 01). The role of communities of practice in a digital age. (n.d.). Retrieved March 18, 2017, from </a:t>
            </a:r>
            <a:r>
              <a:rPr lang="en" sz="1100" u="sng" dirty="0">
                <a:solidFill>
                  <a:srgbClr val="222222"/>
                </a:solidFill>
                <a:latin typeface="Calibri"/>
                <a:ea typeface="Calibri"/>
                <a:cs typeface="Calibri"/>
                <a:sym typeface="Calibri"/>
                <a:hlinkClick r:id="rId4"/>
              </a:rPr>
              <a:t>http://www.tonybates.ca/2014/10/01/the-role-of-communities-of-practice-in-a-digital-age/</a:t>
            </a:r>
          </a:p>
          <a:p>
            <a:pPr marL="457200" lvl="0" indent="-292100">
              <a:buClr>
                <a:srgbClr val="000000"/>
              </a:buClr>
              <a:buFont typeface="Arial" panose="020B0604020202020204" pitchFamily="34" charset="0"/>
              <a:buChar char="•"/>
            </a:pPr>
            <a:r>
              <a:rPr lang="en" sz="1100" dirty="0">
                <a:solidFill>
                  <a:srgbClr val="000000"/>
                </a:solidFill>
                <a:latin typeface="Calibri"/>
                <a:ea typeface="Calibri"/>
                <a:cs typeface="Calibri"/>
                <a:sym typeface="Calibri"/>
              </a:rPr>
              <a:t>Samuelson, k. (2016, December 5). What to know about Pizzagate, the Fake News Story with real consequences. Time, US.</a:t>
            </a:r>
          </a:p>
          <a:p>
            <a:pPr marL="457200" lvl="0" indent="-292100">
              <a:buClr>
                <a:srgbClr val="000000"/>
              </a:buClr>
              <a:buFont typeface="Arial" panose="020B0604020202020204" pitchFamily="34" charset="0"/>
              <a:buChar char="•"/>
            </a:pPr>
            <a:r>
              <a:rPr lang="en" sz="1100" dirty="0">
                <a:solidFill>
                  <a:srgbClr val="000000"/>
                </a:solidFill>
                <a:latin typeface="Calibri"/>
                <a:ea typeface="Calibri"/>
                <a:cs typeface="Calibri"/>
                <a:sym typeface="Calibri"/>
              </a:rPr>
              <a:t>Madden, M., Lenhart, A., Cortesi, S., Gasser, U., Duggan, M., Smith, A., &amp; Beaton, M. (2013, May 20). Teens, Social Media, and Privacy. Retrieved March 19, 2017, from </a:t>
            </a:r>
            <a:r>
              <a:rPr lang="en" sz="1100" u="sng" dirty="0">
                <a:solidFill>
                  <a:srgbClr val="000000"/>
                </a:solidFill>
                <a:latin typeface="Calibri"/>
                <a:ea typeface="Calibri"/>
                <a:cs typeface="Calibri"/>
                <a:sym typeface="Calibri"/>
                <a:hlinkClick r:id="rId5"/>
              </a:rPr>
              <a:t>http://www.pewinternet.org/2013/05/21/teens-social-media-and-privacy/</a:t>
            </a:r>
          </a:p>
          <a:p>
            <a:pPr marL="457200" lvl="0" indent="-292100">
              <a:buClr>
                <a:srgbClr val="000000"/>
              </a:buClr>
              <a:buFont typeface="Arial" panose="020B0604020202020204" pitchFamily="34" charset="0"/>
              <a:buChar char="•"/>
            </a:pPr>
            <a:r>
              <a:rPr lang="en" sz="1100" dirty="0">
                <a:solidFill>
                  <a:srgbClr val="000000"/>
                </a:solidFill>
                <a:latin typeface="Calibri"/>
                <a:ea typeface="Calibri"/>
                <a:cs typeface="Calibri"/>
                <a:sym typeface="Calibri"/>
              </a:rPr>
              <a:t>Vinjamuri, D. (2012, March 05). Ethics and the Five Deadly Sins of Social Media. Retrieved March 19, 2017, from </a:t>
            </a:r>
            <a:r>
              <a:rPr lang="en" sz="1100" u="sng" dirty="0">
                <a:solidFill>
                  <a:srgbClr val="000000"/>
                </a:solidFill>
                <a:latin typeface="Calibri"/>
                <a:ea typeface="Calibri"/>
                <a:cs typeface="Calibri"/>
                <a:sym typeface="Calibri"/>
                <a:hlinkClick r:id="rId6"/>
              </a:rPr>
              <a:t>https://www.forbes.com/sites/davidvinjamuri/2011/11/03/ethics-and-the-5-deadly-sins-of-social-media/#1838a903e1fb</a:t>
            </a:r>
          </a:p>
          <a:p>
            <a:pPr marL="457200" lvl="0" indent="-292100">
              <a:buClr>
                <a:srgbClr val="000000"/>
              </a:buClr>
              <a:buFont typeface="Arial" panose="020B0604020202020204" pitchFamily="34" charset="0"/>
              <a:buChar char="•"/>
            </a:pPr>
            <a:r>
              <a:rPr lang="en" sz="1100" dirty="0">
                <a:solidFill>
                  <a:srgbClr val="000000"/>
                </a:solidFill>
                <a:latin typeface="Calibri"/>
                <a:ea typeface="Calibri"/>
                <a:cs typeface="Calibri"/>
                <a:sym typeface="Calibri"/>
              </a:rPr>
              <a:t>Conner, D. M. (2016, March 24). The Complicated Question of Free Speech on Social Media. Retrieved March 19, 2017, from http://www.huffingtonpost.com/david-michael-conner/the-complicated-question-_b_9521454.html</a:t>
            </a:r>
            <a:endParaRPr lang="en" sz="1100" u="sng" dirty="0">
              <a:solidFill>
                <a:srgbClr val="222222"/>
              </a:solidFill>
              <a:latin typeface="Calibri"/>
              <a:ea typeface="Calibri"/>
              <a:cs typeface="Calibri"/>
              <a:sym typeface="Calibri"/>
              <a:hlinkClick r:id="rId4"/>
            </a:endParaRPr>
          </a:p>
          <a:p>
            <a:endParaRPr lang="en-US" sz="1100" dirty="0"/>
          </a:p>
        </p:txBody>
      </p:sp>
    </p:spTree>
    <p:extLst>
      <p:ext uri="{BB962C8B-B14F-4D97-AF65-F5344CB8AC3E}">
        <p14:creationId xmlns:p14="http://schemas.microsoft.com/office/powerpoint/2010/main" val="259844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Shape 72"/>
          <p:cNvPicPr preferRelativeResize="0"/>
          <p:nvPr/>
        </p:nvPicPr>
        <p:blipFill>
          <a:blip r:embed="rId3">
            <a:alphaModFix/>
          </a:blip>
          <a:stretch>
            <a:fillRect/>
          </a:stretch>
        </p:blipFill>
        <p:spPr>
          <a:xfrm>
            <a:off x="5333603" y="1258874"/>
            <a:ext cx="3048774" cy="2625749"/>
          </a:xfrm>
          <a:prstGeom prst="rect">
            <a:avLst/>
          </a:prstGeom>
          <a:noFill/>
          <a:ln>
            <a:noFill/>
          </a:ln>
        </p:spPr>
      </p:pic>
      <p:sp>
        <p:nvSpPr>
          <p:cNvPr id="73" name="Shape 73"/>
          <p:cNvSpPr txBox="1">
            <a:spLocks noGrp="1"/>
          </p:cNvSpPr>
          <p:nvPr>
            <p:ph type="title"/>
          </p:nvPr>
        </p:nvSpPr>
        <p:spPr>
          <a:xfrm>
            <a:off x="265512" y="724200"/>
            <a:ext cx="4045200" cy="640200"/>
          </a:xfrm>
          <a:prstGeom prst="rect">
            <a:avLst/>
          </a:prstGeom>
        </p:spPr>
        <p:txBody>
          <a:bodyPr lIns="91425" tIns="91425" rIns="91425" bIns="91425" anchor="b" anchorCtr="0">
            <a:noAutofit/>
          </a:bodyPr>
          <a:lstStyle/>
          <a:p>
            <a:pPr lvl="0" algn="ctr">
              <a:spcBef>
                <a:spcPts val="0"/>
              </a:spcBef>
              <a:buNone/>
            </a:pPr>
            <a:r>
              <a:rPr lang="en" sz="3000"/>
              <a:t>Ethical Topics</a:t>
            </a:r>
          </a:p>
        </p:txBody>
      </p:sp>
      <p:sp>
        <p:nvSpPr>
          <p:cNvPr id="74" name="Shape 74"/>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marL="457200" lvl="0" indent="-330200" rtl="0">
              <a:lnSpc>
                <a:spcPct val="200000"/>
              </a:lnSpc>
              <a:spcBef>
                <a:spcPts val="0"/>
              </a:spcBef>
              <a:spcAft>
                <a:spcPts val="1000"/>
              </a:spcAft>
              <a:buClr>
                <a:srgbClr val="FFFFFF"/>
              </a:buClr>
              <a:buSzPct val="100000"/>
              <a:buAutoNum type="arabicPeriod"/>
            </a:pPr>
            <a:r>
              <a:rPr lang="en" sz="1600">
                <a:solidFill>
                  <a:srgbClr val="FFFFFF"/>
                </a:solidFill>
              </a:rPr>
              <a:t>Freedom of speech</a:t>
            </a:r>
          </a:p>
          <a:p>
            <a:pPr marL="457200" lvl="0" indent="-330200" rtl="0">
              <a:lnSpc>
                <a:spcPct val="200000"/>
              </a:lnSpc>
              <a:spcBef>
                <a:spcPts val="0"/>
              </a:spcBef>
              <a:spcAft>
                <a:spcPts val="1000"/>
              </a:spcAft>
              <a:buClr>
                <a:srgbClr val="FFFFFF"/>
              </a:buClr>
              <a:buSzPct val="100000"/>
              <a:buAutoNum type="arabicPeriod"/>
            </a:pPr>
            <a:r>
              <a:rPr lang="en" sz="1600">
                <a:solidFill>
                  <a:srgbClr val="FFFFFF"/>
                </a:solidFill>
              </a:rPr>
              <a:t>Validating information</a:t>
            </a:r>
          </a:p>
          <a:p>
            <a:pPr marL="457200" lvl="0" indent="-330200" rtl="0">
              <a:lnSpc>
                <a:spcPct val="200000"/>
              </a:lnSpc>
              <a:spcBef>
                <a:spcPts val="0"/>
              </a:spcBef>
              <a:spcAft>
                <a:spcPts val="1000"/>
              </a:spcAft>
              <a:buClr>
                <a:srgbClr val="FFFFFF"/>
              </a:buClr>
              <a:buSzPct val="100000"/>
              <a:buAutoNum type="arabicPeriod"/>
            </a:pPr>
            <a:r>
              <a:rPr lang="en" sz="1600">
                <a:solidFill>
                  <a:srgbClr val="FFFFFF"/>
                </a:solidFill>
              </a:rPr>
              <a:t>Intentionally misleading	</a:t>
            </a:r>
          </a:p>
          <a:p>
            <a:pPr marL="457200" lvl="0" indent="-330200" rtl="0">
              <a:lnSpc>
                <a:spcPct val="200000"/>
              </a:lnSpc>
              <a:spcBef>
                <a:spcPts val="0"/>
              </a:spcBef>
              <a:spcAft>
                <a:spcPts val="1000"/>
              </a:spcAft>
              <a:buClr>
                <a:srgbClr val="FFFFFF"/>
              </a:buClr>
              <a:buSzPct val="100000"/>
              <a:buAutoNum type="arabicPeriod"/>
            </a:pPr>
            <a:r>
              <a:rPr lang="en" sz="1600">
                <a:solidFill>
                  <a:srgbClr val="FFFFFF"/>
                </a:solidFill>
              </a:rPr>
              <a:t>Is instant always better?</a:t>
            </a:r>
          </a:p>
          <a:p>
            <a:pPr marL="457200" lvl="0" indent="-330200" rtl="0">
              <a:lnSpc>
                <a:spcPct val="200000"/>
              </a:lnSpc>
              <a:spcBef>
                <a:spcPts val="0"/>
              </a:spcBef>
              <a:spcAft>
                <a:spcPts val="1000"/>
              </a:spcAft>
              <a:buClr>
                <a:srgbClr val="FFFFFF"/>
              </a:buClr>
              <a:buSzPct val="100000"/>
              <a:buAutoNum type="arabicPeriod"/>
            </a:pPr>
            <a:r>
              <a:rPr lang="en" sz="1600">
                <a:solidFill>
                  <a:srgbClr val="FFFFFF"/>
                </a:solidFill>
              </a:rPr>
              <a:t>Privacy concerns</a:t>
            </a:r>
          </a:p>
          <a:p>
            <a:pPr marL="457200" lvl="0" indent="-330200" rtl="0">
              <a:lnSpc>
                <a:spcPct val="200000"/>
              </a:lnSpc>
              <a:spcBef>
                <a:spcPts val="0"/>
              </a:spcBef>
              <a:spcAft>
                <a:spcPts val="1000"/>
              </a:spcAft>
              <a:buClr>
                <a:srgbClr val="FFFFFF"/>
              </a:buClr>
              <a:buSzPct val="100000"/>
              <a:buAutoNum type="arabicPeriod"/>
            </a:pPr>
            <a:r>
              <a:rPr lang="en" sz="1600">
                <a:solidFill>
                  <a:srgbClr val="FFFFFF"/>
                </a:solidFill>
              </a:rPr>
              <a:t>Authors/information providers</a:t>
            </a:r>
          </a:p>
          <a:p>
            <a:pPr marL="457200" lvl="0" indent="-330200" rtl="0">
              <a:lnSpc>
                <a:spcPct val="200000"/>
              </a:lnSpc>
              <a:spcBef>
                <a:spcPts val="0"/>
              </a:spcBef>
              <a:spcAft>
                <a:spcPts val="1000"/>
              </a:spcAft>
              <a:buClr>
                <a:srgbClr val="FFFFFF"/>
              </a:buClr>
              <a:buSzPct val="100000"/>
              <a:buAutoNum type="arabicPeriod"/>
            </a:pPr>
            <a:r>
              <a:rPr lang="en" sz="1600">
                <a:solidFill>
                  <a:srgbClr val="FFFFFF"/>
                </a:solidFill>
              </a:rPr>
              <a:t>Anonymous posts</a:t>
            </a:r>
          </a:p>
          <a:p>
            <a:pPr marL="457200" lvl="0" indent="-330200" rtl="0">
              <a:lnSpc>
                <a:spcPct val="200000"/>
              </a:lnSpc>
              <a:spcBef>
                <a:spcPts val="0"/>
              </a:spcBef>
              <a:spcAft>
                <a:spcPts val="1000"/>
              </a:spcAft>
              <a:buClr>
                <a:srgbClr val="FFFFFF"/>
              </a:buClr>
              <a:buSzPct val="100000"/>
              <a:buAutoNum type="arabicPeriod"/>
            </a:pPr>
            <a:r>
              <a:rPr lang="en" sz="1600">
                <a:solidFill>
                  <a:srgbClr val="FFFFFF"/>
                </a:solidFill>
              </a:rPr>
              <a:t>Cyber bullying/shaming</a:t>
            </a:r>
          </a:p>
        </p:txBody>
      </p:sp>
      <p:pic>
        <p:nvPicPr>
          <p:cNvPr id="75" name="Shape 75"/>
          <p:cNvPicPr preferRelativeResize="0"/>
          <p:nvPr/>
        </p:nvPicPr>
        <p:blipFill>
          <a:blip r:embed="rId4">
            <a:alphaModFix/>
          </a:blip>
          <a:stretch>
            <a:fillRect/>
          </a:stretch>
        </p:blipFill>
        <p:spPr>
          <a:xfrm>
            <a:off x="845062" y="2838150"/>
            <a:ext cx="2886075" cy="1581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445025"/>
            <a:ext cx="8520600" cy="623400"/>
          </a:xfrm>
          <a:prstGeom prst="rect">
            <a:avLst/>
          </a:prstGeom>
        </p:spPr>
        <p:txBody>
          <a:bodyPr lIns="91425" tIns="91425" rIns="91425" bIns="91425" anchor="t" anchorCtr="0">
            <a:noAutofit/>
          </a:bodyPr>
          <a:lstStyle/>
          <a:p>
            <a:pPr lvl="0" algn="ctr">
              <a:spcBef>
                <a:spcPts val="0"/>
              </a:spcBef>
              <a:buNone/>
            </a:pPr>
            <a:r>
              <a:rPr lang="en"/>
              <a:t>Rationale</a:t>
            </a:r>
          </a:p>
        </p:txBody>
      </p:sp>
      <p:sp>
        <p:nvSpPr>
          <p:cNvPr id="81" name="Shape 8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rPr>
              <a:t>Far reaching effects of online campaigns</a:t>
            </a:r>
          </a:p>
          <a:p>
            <a:pPr marL="514350" lvl="0" indent="-285750" rtl="0">
              <a:lnSpc>
                <a:spcPct val="100000"/>
              </a:lnSpc>
              <a:spcBef>
                <a:spcPts val="0"/>
              </a:spcBef>
              <a:buClr>
                <a:srgbClr val="000000"/>
              </a:buClr>
              <a:buFont typeface="Arial" panose="020B0604020202020204" pitchFamily="34" charset="0"/>
              <a:buChar char="•"/>
            </a:pPr>
            <a:r>
              <a:rPr lang="en" dirty="0">
                <a:solidFill>
                  <a:schemeClr val="dk2"/>
                </a:solidFill>
              </a:rPr>
              <a:t>Changing </a:t>
            </a:r>
            <a:r>
              <a:rPr lang="en" dirty="0">
                <a:solidFill>
                  <a:srgbClr val="000000"/>
                </a:solidFill>
              </a:rPr>
              <a:t>demographic of user communities</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rPr>
              <a:t>Rapid adoption for instant news and information</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rPr>
              <a:t>Increase in online forums</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rPr>
              <a:t>Individuals’ privacies are affected</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rPr>
              <a:t>Anonymity is preserved</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rPr>
              <a:t>Influence through public polling</a:t>
            </a:r>
          </a:p>
          <a:p>
            <a:pPr marL="514350" lvl="0" indent="-285750" rtl="0">
              <a:lnSpc>
                <a:spcPct val="100000"/>
              </a:lnSpc>
              <a:spcBef>
                <a:spcPts val="0"/>
              </a:spcBef>
              <a:buClr>
                <a:schemeClr val="dk2"/>
              </a:buClr>
              <a:buFont typeface="Arial" panose="020B0604020202020204" pitchFamily="34" charset="0"/>
              <a:buChar char="•"/>
            </a:pPr>
            <a:r>
              <a:rPr lang="en" dirty="0">
                <a:solidFill>
                  <a:schemeClr val="dk2"/>
                </a:solidFill>
              </a:rPr>
              <a:t>More court cases surrounding social media</a:t>
            </a:r>
          </a:p>
        </p:txBody>
      </p:sp>
      <p:pic>
        <p:nvPicPr>
          <p:cNvPr id="82" name="Shape 82"/>
          <p:cNvPicPr preferRelativeResize="0"/>
          <p:nvPr/>
        </p:nvPicPr>
        <p:blipFill>
          <a:blip r:embed="rId3">
            <a:alphaModFix/>
          </a:blip>
          <a:stretch>
            <a:fillRect/>
          </a:stretch>
        </p:blipFill>
        <p:spPr>
          <a:xfrm>
            <a:off x="6660575" y="1152475"/>
            <a:ext cx="2171700" cy="1524000"/>
          </a:xfrm>
          <a:prstGeom prst="rect">
            <a:avLst/>
          </a:prstGeom>
          <a:noFill/>
          <a:ln>
            <a:noFill/>
          </a:ln>
        </p:spPr>
      </p:pic>
      <p:pic>
        <p:nvPicPr>
          <p:cNvPr id="83" name="Shape 83"/>
          <p:cNvPicPr preferRelativeResize="0"/>
          <p:nvPr/>
        </p:nvPicPr>
        <p:blipFill>
          <a:blip r:embed="rId4">
            <a:alphaModFix/>
          </a:blip>
          <a:stretch>
            <a:fillRect/>
          </a:stretch>
        </p:blipFill>
        <p:spPr>
          <a:xfrm>
            <a:off x="7141531" y="3385725"/>
            <a:ext cx="1209774" cy="1183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31025" y="126525"/>
            <a:ext cx="4045200" cy="1533600"/>
          </a:xfrm>
          <a:prstGeom prst="rect">
            <a:avLst/>
          </a:prstGeom>
        </p:spPr>
        <p:txBody>
          <a:bodyPr lIns="91425" tIns="91425" rIns="91425" bIns="91425" anchor="b" anchorCtr="0">
            <a:noAutofit/>
          </a:bodyPr>
          <a:lstStyle/>
          <a:p>
            <a:pPr lvl="0">
              <a:spcBef>
                <a:spcPts val="0"/>
              </a:spcBef>
              <a:buNone/>
            </a:pPr>
            <a:r>
              <a:rPr lang="en"/>
              <a:t>Freedom of speech</a:t>
            </a:r>
          </a:p>
        </p:txBody>
      </p:sp>
      <p:sp>
        <p:nvSpPr>
          <p:cNvPr id="94" name="Shape 94"/>
          <p:cNvSpPr txBox="1">
            <a:spLocks noGrp="1"/>
          </p:cNvSpPr>
          <p:nvPr>
            <p:ph type="body" idx="2"/>
          </p:nvPr>
        </p:nvSpPr>
        <p:spPr>
          <a:xfrm>
            <a:off x="4939500" y="346700"/>
            <a:ext cx="4025824" cy="3695100"/>
          </a:xfrm>
          <a:prstGeom prst="rect">
            <a:avLst/>
          </a:prstGeom>
        </p:spPr>
        <p:txBody>
          <a:bodyPr lIns="91425" tIns="91425" rIns="91425" bIns="91425" anchor="ctr" anchorCtr="0">
            <a:noAutofit/>
          </a:bodyPr>
          <a:lstStyle/>
          <a:p>
            <a:pPr marL="514350" lvl="0" indent="-285750" rtl="0">
              <a:lnSpc>
                <a:spcPct val="100000"/>
              </a:lnSpc>
              <a:spcBef>
                <a:spcPts val="0"/>
              </a:spcBef>
              <a:spcAft>
                <a:spcPts val="600"/>
              </a:spcAft>
              <a:buClr>
                <a:srgbClr val="FFFFFF"/>
              </a:buClr>
              <a:buFont typeface="Arial" panose="020B0604020202020204" pitchFamily="34" charset="0"/>
              <a:buChar char="•"/>
            </a:pPr>
            <a:r>
              <a:rPr lang="en" dirty="0">
                <a:solidFill>
                  <a:srgbClr val="FFFFFF"/>
                </a:solidFill>
              </a:rPr>
              <a:t>Laws governing social media</a:t>
            </a:r>
          </a:p>
          <a:p>
            <a:pPr marL="971550" lvl="1" indent="-285750" rtl="0">
              <a:lnSpc>
                <a:spcPct val="100000"/>
              </a:lnSpc>
              <a:spcBef>
                <a:spcPts val="0"/>
              </a:spcBef>
              <a:spcAft>
                <a:spcPts val="600"/>
              </a:spcAft>
              <a:buClr>
                <a:srgbClr val="FFFFFF"/>
              </a:buClr>
              <a:buFont typeface="Arial" panose="020B0604020202020204" pitchFamily="34" charset="0"/>
              <a:buChar char="•"/>
            </a:pPr>
            <a:r>
              <a:rPr lang="en" dirty="0">
                <a:solidFill>
                  <a:srgbClr val="FFFFFF"/>
                </a:solidFill>
              </a:rPr>
              <a:t>Section 512(c)</a:t>
            </a:r>
          </a:p>
          <a:p>
            <a:pPr marL="971550" lvl="1" indent="-285750" rtl="0">
              <a:lnSpc>
                <a:spcPct val="100000"/>
              </a:lnSpc>
              <a:spcBef>
                <a:spcPts val="0"/>
              </a:spcBef>
              <a:spcAft>
                <a:spcPts val="600"/>
              </a:spcAft>
              <a:buClr>
                <a:srgbClr val="FFFFFF"/>
              </a:buClr>
              <a:buFont typeface="Arial" panose="020B0604020202020204" pitchFamily="34" charset="0"/>
              <a:buChar char="•"/>
            </a:pPr>
            <a:r>
              <a:rPr lang="en" dirty="0">
                <a:solidFill>
                  <a:srgbClr val="FFFFFF"/>
                </a:solidFill>
              </a:rPr>
              <a:t>Section 230 of the Communications Decency Act</a:t>
            </a:r>
          </a:p>
          <a:p>
            <a:pPr marL="971550" lvl="1" indent="-285750" rtl="0">
              <a:lnSpc>
                <a:spcPct val="100000"/>
              </a:lnSpc>
              <a:spcBef>
                <a:spcPts val="0"/>
              </a:spcBef>
              <a:spcAft>
                <a:spcPts val="600"/>
              </a:spcAft>
              <a:buClr>
                <a:srgbClr val="FFFFFF"/>
              </a:buClr>
              <a:buFont typeface="Arial" panose="020B0604020202020204" pitchFamily="34" charset="0"/>
              <a:buChar char="•"/>
            </a:pPr>
            <a:r>
              <a:rPr lang="en" dirty="0">
                <a:solidFill>
                  <a:srgbClr val="FFFFFF"/>
                </a:solidFill>
              </a:rPr>
              <a:t>CDA 230</a:t>
            </a:r>
          </a:p>
          <a:p>
            <a:pPr marL="971550" lvl="1" indent="-285750" rtl="0">
              <a:lnSpc>
                <a:spcPct val="100000"/>
              </a:lnSpc>
              <a:spcBef>
                <a:spcPts val="0"/>
              </a:spcBef>
              <a:spcAft>
                <a:spcPts val="600"/>
              </a:spcAft>
              <a:buClr>
                <a:srgbClr val="FFFFFF"/>
              </a:buClr>
              <a:buFont typeface="Arial" panose="020B0604020202020204" pitchFamily="34" charset="0"/>
              <a:buChar char="•"/>
            </a:pPr>
            <a:r>
              <a:rPr lang="en" dirty="0">
                <a:solidFill>
                  <a:srgbClr val="FFFFFF"/>
                </a:solidFill>
              </a:rPr>
              <a:t>The Federal Trade Commission (FTC)</a:t>
            </a:r>
          </a:p>
          <a:p>
            <a:pPr marL="514350" lvl="0" indent="-285750" rtl="0">
              <a:lnSpc>
                <a:spcPct val="100000"/>
              </a:lnSpc>
              <a:spcBef>
                <a:spcPts val="0"/>
              </a:spcBef>
              <a:spcAft>
                <a:spcPts val="600"/>
              </a:spcAft>
              <a:buClr>
                <a:srgbClr val="FFFFFF"/>
              </a:buClr>
              <a:buFont typeface="Arial" panose="020B0604020202020204" pitchFamily="34" charset="0"/>
              <a:buChar char="•"/>
            </a:pPr>
            <a:r>
              <a:rPr lang="en" dirty="0">
                <a:solidFill>
                  <a:srgbClr val="FFFFFF"/>
                </a:solidFill>
              </a:rPr>
              <a:t>Court Cases</a:t>
            </a:r>
          </a:p>
          <a:p>
            <a:pPr marL="971550" lvl="1" indent="-285750" rtl="0">
              <a:lnSpc>
                <a:spcPct val="100000"/>
              </a:lnSpc>
              <a:spcBef>
                <a:spcPts val="0"/>
              </a:spcBef>
              <a:spcAft>
                <a:spcPts val="600"/>
              </a:spcAft>
              <a:buClr>
                <a:srgbClr val="FFFFFF"/>
              </a:buClr>
              <a:buFont typeface="Arial" panose="020B0604020202020204" pitchFamily="34" charset="0"/>
              <a:buChar char="•"/>
            </a:pPr>
            <a:r>
              <a:rPr lang="en" dirty="0">
                <a:solidFill>
                  <a:srgbClr val="FFFFFF"/>
                </a:solidFill>
              </a:rPr>
              <a:t>A.B. v. State</a:t>
            </a:r>
          </a:p>
          <a:p>
            <a:pPr marL="971550" lvl="1" indent="-285750" rtl="0">
              <a:lnSpc>
                <a:spcPct val="100000"/>
              </a:lnSpc>
              <a:spcBef>
                <a:spcPts val="0"/>
              </a:spcBef>
              <a:spcAft>
                <a:spcPts val="600"/>
              </a:spcAft>
              <a:buClr>
                <a:srgbClr val="FFFFFF"/>
              </a:buClr>
              <a:buFont typeface="Arial" panose="020B0604020202020204" pitchFamily="34" charset="0"/>
              <a:buChar char="•"/>
            </a:pPr>
            <a:r>
              <a:rPr lang="en" dirty="0">
                <a:solidFill>
                  <a:srgbClr val="FFFFFF"/>
                </a:solidFill>
              </a:rPr>
              <a:t>Elonis v. United States</a:t>
            </a:r>
          </a:p>
        </p:txBody>
      </p:sp>
      <p:pic>
        <p:nvPicPr>
          <p:cNvPr id="95" name="Shape 95"/>
          <p:cNvPicPr preferRelativeResize="0"/>
          <p:nvPr/>
        </p:nvPicPr>
        <p:blipFill>
          <a:blip r:embed="rId3">
            <a:alphaModFix/>
          </a:blip>
          <a:stretch>
            <a:fillRect/>
          </a:stretch>
        </p:blipFill>
        <p:spPr>
          <a:xfrm>
            <a:off x="5011419" y="3620375"/>
            <a:ext cx="1296674" cy="842849"/>
          </a:xfrm>
          <a:prstGeom prst="rect">
            <a:avLst/>
          </a:prstGeom>
          <a:noFill/>
          <a:ln>
            <a:noFill/>
          </a:ln>
        </p:spPr>
      </p:pic>
      <p:sp>
        <p:nvSpPr>
          <p:cNvPr id="96" name="Shape 96" descr="The U.S. Supreme Court ruled in favor of free speech on social media, even if those posts may appear to be threatening; KDKA’s Jon Delano reports." title="Supreme Court Makes Ruling On Free Speech On Social Media">
            <a:hlinkClick r:id="rId4"/>
          </p:cNvPr>
          <p:cNvSpPr/>
          <p:nvPr/>
        </p:nvSpPr>
        <p:spPr>
          <a:xfrm>
            <a:off x="529000" y="1940625"/>
            <a:ext cx="3649250" cy="2736925"/>
          </a:xfrm>
          <a:prstGeom prst="rect">
            <a:avLst/>
          </a:prstGeom>
          <a:blipFill>
            <a:blip r:embed="rId5">
              <a:alphaModFix/>
            </a:blip>
            <a:stretch>
              <a:fillRect/>
            </a:stretch>
          </a:blipFill>
          <a:ln>
            <a:noFill/>
          </a:ln>
        </p:spPr>
      </p:sp>
      <p:sp>
        <p:nvSpPr>
          <p:cNvPr id="97" name="Shape 97"/>
          <p:cNvSpPr txBox="1"/>
          <p:nvPr/>
        </p:nvSpPr>
        <p:spPr>
          <a:xfrm>
            <a:off x="447100" y="4602575"/>
            <a:ext cx="4231200" cy="1106100"/>
          </a:xfrm>
          <a:prstGeom prst="rect">
            <a:avLst/>
          </a:prstGeom>
          <a:noFill/>
          <a:ln>
            <a:noFill/>
          </a:ln>
        </p:spPr>
        <p:txBody>
          <a:bodyPr lIns="91425" tIns="91425" rIns="91425" bIns="91425" anchor="t" anchorCtr="0">
            <a:noAutofit/>
          </a:bodyPr>
          <a:lstStyle/>
          <a:p>
            <a:pPr marL="0" lvl="0" indent="0" rtl="0">
              <a:lnSpc>
                <a:spcPct val="115000"/>
              </a:lnSpc>
              <a:spcBef>
                <a:spcPts val="0"/>
              </a:spcBef>
              <a:spcAft>
                <a:spcPts val="0"/>
              </a:spcAft>
              <a:buNone/>
            </a:pPr>
            <a:r>
              <a:rPr lang="en" sz="1200">
                <a:latin typeface="Source Sans Pro"/>
                <a:ea typeface="Source Sans Pro"/>
                <a:cs typeface="Source Sans Pro"/>
                <a:sym typeface="Source Sans Pro"/>
              </a:rPr>
              <a:t>CBS News on Elonis v. United States court case, 2015</a:t>
            </a:r>
          </a:p>
          <a:p>
            <a:pPr marL="0" lvl="0" indent="0" rtl="0">
              <a:lnSpc>
                <a:spcPct val="115000"/>
              </a:lnSpc>
              <a:spcBef>
                <a:spcPts val="0"/>
              </a:spcBef>
              <a:spcAft>
                <a:spcPts val="0"/>
              </a:spcAft>
              <a:buNone/>
            </a:pPr>
            <a:r>
              <a:rPr lang="en" sz="1200">
                <a:latin typeface="Source Sans Pro"/>
                <a:ea typeface="Source Sans Pro"/>
                <a:cs typeface="Source Sans Pro"/>
                <a:sym typeface="Source Sans Pro"/>
              </a:rPr>
              <a:t>on </a:t>
            </a:r>
            <a:r>
              <a:rPr lang="en" sz="1200"/>
              <a:t>18 U.S.C. § 875(c)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600" cy="623400"/>
          </a:xfrm>
          <a:prstGeom prst="rect">
            <a:avLst/>
          </a:prstGeom>
        </p:spPr>
        <p:txBody>
          <a:bodyPr lIns="91425" tIns="91425" rIns="91425" bIns="91425" anchor="t" anchorCtr="0">
            <a:noAutofit/>
          </a:bodyPr>
          <a:lstStyle/>
          <a:p>
            <a:pPr lvl="0">
              <a:spcBef>
                <a:spcPts val="0"/>
              </a:spcBef>
              <a:buNone/>
            </a:pPr>
            <a:r>
              <a:rPr lang="en" sz="2400"/>
              <a:t>Validating the information presented (verify before you testify)</a:t>
            </a:r>
          </a:p>
        </p:txBody>
      </p:sp>
      <p:sp>
        <p:nvSpPr>
          <p:cNvPr id="103" name="Shape 103"/>
          <p:cNvSpPr txBox="1">
            <a:spLocks noGrp="1"/>
          </p:cNvSpPr>
          <p:nvPr>
            <p:ph type="body" idx="1"/>
          </p:nvPr>
        </p:nvSpPr>
        <p:spPr>
          <a:xfrm>
            <a:off x="311700" y="1483475"/>
            <a:ext cx="8520600" cy="3533400"/>
          </a:xfrm>
          <a:prstGeom prst="rect">
            <a:avLst/>
          </a:prstGeom>
        </p:spPr>
        <p:txBody>
          <a:bodyPr lIns="91425" tIns="91425" rIns="91425" bIns="91425" anchor="t" anchorCtr="0">
            <a:noAutofit/>
          </a:bodyPr>
          <a:lstStyle/>
          <a:p>
            <a:pPr lvl="0" rtl="0">
              <a:lnSpc>
                <a:spcPct val="100000"/>
              </a:lnSpc>
              <a:spcBef>
                <a:spcPts val="0"/>
              </a:spcBef>
              <a:buNone/>
            </a:pPr>
            <a:r>
              <a:rPr lang="en" b="1" u="sng" dirty="0">
                <a:solidFill>
                  <a:schemeClr val="dk2"/>
                </a:solidFill>
              </a:rPr>
              <a:t>Points to consider:</a:t>
            </a:r>
          </a:p>
          <a:p>
            <a:pPr marL="285750" lvl="0" indent="-285750" rtl="0">
              <a:lnSpc>
                <a:spcPct val="100000"/>
              </a:lnSpc>
              <a:spcBef>
                <a:spcPts val="0"/>
              </a:spcBef>
              <a:buFont typeface="Arial" panose="020B0604020202020204" pitchFamily="34" charset="0"/>
              <a:buChar char="•"/>
            </a:pPr>
            <a:r>
              <a:rPr lang="en" sz="1600" b="1" dirty="0">
                <a:solidFill>
                  <a:schemeClr val="dk2"/>
                </a:solidFill>
              </a:rPr>
              <a:t>Location of the source </a:t>
            </a:r>
            <a:r>
              <a:rPr lang="en" sz="1600" dirty="0">
                <a:solidFill>
                  <a:schemeClr val="dk2"/>
                </a:solidFill>
              </a:rPr>
              <a:t>- are they in the place they are posting info about?</a:t>
            </a:r>
          </a:p>
          <a:p>
            <a:pPr marL="285750" lvl="0" indent="-285750" rtl="0">
              <a:lnSpc>
                <a:spcPct val="100000"/>
              </a:lnSpc>
              <a:spcBef>
                <a:spcPts val="0"/>
              </a:spcBef>
              <a:buFont typeface="Arial" panose="020B0604020202020204" pitchFamily="34" charset="0"/>
              <a:buChar char="•"/>
            </a:pPr>
            <a:r>
              <a:rPr lang="en" sz="1600" b="1" dirty="0">
                <a:solidFill>
                  <a:schemeClr val="dk2"/>
                </a:solidFill>
              </a:rPr>
              <a:t>Network</a:t>
            </a:r>
            <a:r>
              <a:rPr lang="en" sz="1600" dirty="0">
                <a:solidFill>
                  <a:schemeClr val="dk2"/>
                </a:solidFill>
              </a:rPr>
              <a:t> - who is in their network/who follows them?  Do I know this account?</a:t>
            </a:r>
          </a:p>
          <a:p>
            <a:pPr marL="285750" lvl="0" indent="-285750" rtl="0">
              <a:lnSpc>
                <a:spcPct val="100000"/>
              </a:lnSpc>
              <a:spcBef>
                <a:spcPts val="0"/>
              </a:spcBef>
              <a:buFont typeface="Arial" panose="020B0604020202020204" pitchFamily="34" charset="0"/>
              <a:buChar char="•"/>
            </a:pPr>
            <a:r>
              <a:rPr lang="en" sz="1600" b="1" dirty="0">
                <a:solidFill>
                  <a:schemeClr val="dk2"/>
                </a:solidFill>
              </a:rPr>
              <a:t>Content</a:t>
            </a:r>
            <a:r>
              <a:rPr lang="en" sz="1600" dirty="0">
                <a:solidFill>
                  <a:schemeClr val="dk2"/>
                </a:solidFill>
              </a:rPr>
              <a:t> - can the information be confirmed from other reputable sources?</a:t>
            </a:r>
          </a:p>
          <a:p>
            <a:pPr marL="285750" lvl="0" indent="-285750" rtl="0">
              <a:lnSpc>
                <a:spcPct val="100000"/>
              </a:lnSpc>
              <a:spcBef>
                <a:spcPts val="0"/>
              </a:spcBef>
              <a:buFont typeface="Arial" panose="020B0604020202020204" pitchFamily="34" charset="0"/>
              <a:buChar char="•"/>
            </a:pPr>
            <a:r>
              <a:rPr lang="en" sz="1600" b="1" dirty="0">
                <a:solidFill>
                  <a:schemeClr val="dk2"/>
                </a:solidFill>
              </a:rPr>
              <a:t>Contextual Updates </a:t>
            </a:r>
            <a:r>
              <a:rPr lang="en" sz="1600" dirty="0">
                <a:solidFill>
                  <a:schemeClr val="dk2"/>
                </a:solidFill>
              </a:rPr>
              <a:t>- do they usually post/tweet on this topic? </a:t>
            </a:r>
          </a:p>
          <a:p>
            <a:pPr marL="285750" lvl="0" indent="-285750" rtl="0">
              <a:lnSpc>
                <a:spcPct val="100000"/>
              </a:lnSpc>
              <a:spcBef>
                <a:spcPts val="0"/>
              </a:spcBef>
              <a:buFont typeface="Arial" panose="020B0604020202020204" pitchFamily="34" charset="0"/>
              <a:buChar char="•"/>
            </a:pPr>
            <a:r>
              <a:rPr lang="en" sz="1600" b="1" dirty="0">
                <a:solidFill>
                  <a:schemeClr val="dk2"/>
                </a:solidFill>
              </a:rPr>
              <a:t>Age</a:t>
            </a:r>
            <a:r>
              <a:rPr lang="en" sz="1600" dirty="0">
                <a:solidFill>
                  <a:schemeClr val="dk2"/>
                </a:solidFill>
              </a:rPr>
              <a:t> - what is the age of the account?  </a:t>
            </a:r>
            <a:r>
              <a:rPr lang="en" sz="1600" i="1" dirty="0">
                <a:solidFill>
                  <a:schemeClr val="dk2"/>
                </a:solidFill>
              </a:rPr>
              <a:t>Be wary of recently created accounts</a:t>
            </a:r>
          </a:p>
          <a:p>
            <a:pPr marL="285750" lvl="0" indent="-285750" rtl="0">
              <a:lnSpc>
                <a:spcPct val="100000"/>
              </a:lnSpc>
              <a:spcBef>
                <a:spcPts val="0"/>
              </a:spcBef>
              <a:buFont typeface="Arial" panose="020B0604020202020204" pitchFamily="34" charset="0"/>
              <a:buChar char="•"/>
            </a:pPr>
            <a:r>
              <a:rPr lang="en" sz="1600" b="1" dirty="0">
                <a:solidFill>
                  <a:schemeClr val="dk2"/>
                </a:solidFill>
              </a:rPr>
              <a:t>Reliability</a:t>
            </a:r>
            <a:r>
              <a:rPr lang="en" sz="1600" dirty="0">
                <a:solidFill>
                  <a:schemeClr val="dk2"/>
                </a:solidFill>
              </a:rPr>
              <a:t> - Is the source of information reliable?</a:t>
            </a:r>
          </a:p>
        </p:txBody>
      </p:sp>
      <p:sp>
        <p:nvSpPr>
          <p:cNvPr id="104" name="Shape 104"/>
          <p:cNvSpPr txBox="1"/>
          <p:nvPr/>
        </p:nvSpPr>
        <p:spPr>
          <a:xfrm>
            <a:off x="5722650" y="4664050"/>
            <a:ext cx="3304200" cy="479400"/>
          </a:xfrm>
          <a:prstGeom prst="rect">
            <a:avLst/>
          </a:prstGeom>
          <a:noFill/>
          <a:ln>
            <a:noFill/>
          </a:ln>
        </p:spPr>
        <p:txBody>
          <a:bodyPr lIns="91425" tIns="91425" rIns="91425" bIns="91425" anchor="t" anchorCtr="0">
            <a:noAutofit/>
          </a:bodyPr>
          <a:lstStyle/>
          <a:p>
            <a:pPr lvl="0">
              <a:spcBef>
                <a:spcPts val="0"/>
              </a:spcBef>
              <a:buNone/>
            </a:pPr>
            <a:r>
              <a:rPr lang="en"/>
              <a:t>Source:</a:t>
            </a:r>
            <a:r>
              <a:rPr lang="en" i="1"/>
              <a:t>  Johns Hopkins University</a:t>
            </a:r>
          </a:p>
        </p:txBody>
      </p:sp>
      <p:pic>
        <p:nvPicPr>
          <p:cNvPr id="105" name="Shape 105" descr="social-media-strategy-template.jpg"/>
          <p:cNvPicPr preferRelativeResize="0"/>
          <p:nvPr/>
        </p:nvPicPr>
        <p:blipFill>
          <a:blip r:embed="rId3">
            <a:alphaModFix/>
          </a:blip>
          <a:stretch>
            <a:fillRect/>
          </a:stretch>
        </p:blipFill>
        <p:spPr>
          <a:xfrm>
            <a:off x="3815255" y="937950"/>
            <a:ext cx="2644344" cy="1006464"/>
          </a:xfrm>
          <a:prstGeom prst="rect">
            <a:avLst/>
          </a:prstGeom>
          <a:noFill/>
          <a:ln>
            <a:noFill/>
          </a:ln>
        </p:spPr>
      </p:pic>
      <p:pic>
        <p:nvPicPr>
          <p:cNvPr id="106" name="Shape 106" descr="social-media-bandwagon-resized-600.jpeg.png"/>
          <p:cNvPicPr preferRelativeResize="0"/>
          <p:nvPr/>
        </p:nvPicPr>
        <p:blipFill>
          <a:blip r:embed="rId4">
            <a:alphaModFix/>
          </a:blip>
          <a:stretch>
            <a:fillRect/>
          </a:stretch>
        </p:blipFill>
        <p:spPr>
          <a:xfrm rot="504311">
            <a:off x="7190156" y="2856469"/>
            <a:ext cx="1976662" cy="16613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445025"/>
            <a:ext cx="8520600" cy="623400"/>
          </a:xfrm>
          <a:prstGeom prst="rect">
            <a:avLst/>
          </a:prstGeom>
        </p:spPr>
        <p:txBody>
          <a:bodyPr lIns="91425" tIns="91425" rIns="91425" bIns="91425" anchor="t" anchorCtr="0">
            <a:noAutofit/>
          </a:bodyPr>
          <a:lstStyle/>
          <a:p>
            <a:pPr lvl="0">
              <a:spcBef>
                <a:spcPts val="0"/>
              </a:spcBef>
              <a:buClr>
                <a:schemeClr val="dk2"/>
              </a:buClr>
              <a:buSzPct val="45833"/>
              <a:buFont typeface="Arial"/>
              <a:buNone/>
            </a:pPr>
            <a:r>
              <a:rPr lang="en" sz="2400"/>
              <a:t>Validating the information presented (verify before you testify)</a:t>
            </a:r>
          </a:p>
          <a:p>
            <a:pPr lvl="0">
              <a:spcBef>
                <a:spcPts val="0"/>
              </a:spcBef>
              <a:buNone/>
            </a:pPr>
            <a:endParaRPr/>
          </a:p>
        </p:txBody>
      </p:sp>
      <p:sp>
        <p:nvSpPr>
          <p:cNvPr id="112" name="Shape 112"/>
          <p:cNvSpPr txBox="1">
            <a:spLocks noGrp="1"/>
          </p:cNvSpPr>
          <p:nvPr>
            <p:ph type="body" idx="1"/>
          </p:nvPr>
        </p:nvSpPr>
        <p:spPr>
          <a:xfrm>
            <a:off x="311700" y="1342825"/>
            <a:ext cx="7464000" cy="3226200"/>
          </a:xfrm>
          <a:prstGeom prst="rect">
            <a:avLst/>
          </a:prstGeom>
        </p:spPr>
        <p:txBody>
          <a:bodyPr lIns="91425" tIns="91425" rIns="91425" bIns="91425" anchor="t" anchorCtr="0">
            <a:noAutofit/>
          </a:bodyPr>
          <a:lstStyle/>
          <a:p>
            <a:pPr lvl="0" rtl="0">
              <a:lnSpc>
                <a:spcPct val="100000"/>
              </a:lnSpc>
              <a:spcBef>
                <a:spcPts val="0"/>
              </a:spcBef>
              <a:buClr>
                <a:schemeClr val="dk2"/>
              </a:buClr>
              <a:buSzPct val="61111"/>
              <a:buFont typeface="Arial"/>
              <a:buNone/>
            </a:pPr>
            <a:r>
              <a:rPr lang="en" dirty="0">
                <a:solidFill>
                  <a:schemeClr val="dk2"/>
                </a:solidFill>
              </a:rPr>
              <a:t>“Bots” are being used to create fake accounts to attract follower  </a:t>
            </a:r>
          </a:p>
          <a:p>
            <a:pPr marL="285750" lvl="0" indent="-285750" rtl="0">
              <a:lnSpc>
                <a:spcPct val="100000"/>
              </a:lnSpc>
              <a:spcBef>
                <a:spcPts val="0"/>
              </a:spcBef>
              <a:buClr>
                <a:schemeClr val="dk2"/>
              </a:buClr>
              <a:buSzPct val="61111"/>
              <a:buFont typeface="Arial" panose="020B0604020202020204" pitchFamily="34" charset="0"/>
              <a:buChar char="•"/>
            </a:pPr>
            <a:r>
              <a:rPr lang="en" b="1" dirty="0">
                <a:solidFill>
                  <a:schemeClr val="dk2"/>
                </a:solidFill>
              </a:rPr>
              <a:t>Experiment/Research:</a:t>
            </a:r>
            <a:r>
              <a:rPr lang="en" dirty="0">
                <a:solidFill>
                  <a:schemeClr val="dk2"/>
                </a:solidFill>
              </a:rPr>
              <a:t>  9 Twitter bots were able to attract an average of 62 followers over 3 week period</a:t>
            </a:r>
          </a:p>
          <a:p>
            <a:pPr marL="285750" lvl="0" indent="-285750" rtl="0">
              <a:lnSpc>
                <a:spcPct val="100000"/>
              </a:lnSpc>
              <a:spcBef>
                <a:spcPts val="0"/>
              </a:spcBef>
              <a:buClr>
                <a:schemeClr val="dk2"/>
              </a:buClr>
              <a:buSzPct val="61111"/>
              <a:buFont typeface="Arial" panose="020B0604020202020204" pitchFamily="34" charset="0"/>
              <a:buChar char="•"/>
            </a:pPr>
            <a:r>
              <a:rPr lang="en" b="1" dirty="0">
                <a:solidFill>
                  <a:schemeClr val="dk2"/>
                </a:solidFill>
              </a:rPr>
              <a:t>Result</a:t>
            </a:r>
            <a:r>
              <a:rPr lang="en" dirty="0">
                <a:solidFill>
                  <a:schemeClr val="dk2"/>
                </a:solidFill>
              </a:rPr>
              <a:t>:  Use of bots confirmed how easy it would be to influence news via social media.</a:t>
            </a:r>
          </a:p>
          <a:p>
            <a:pPr lvl="0" rtl="0">
              <a:lnSpc>
                <a:spcPct val="100000"/>
              </a:lnSpc>
              <a:spcBef>
                <a:spcPts val="0"/>
              </a:spcBef>
              <a:buClr>
                <a:schemeClr val="dk2"/>
              </a:buClr>
              <a:buSzPct val="61111"/>
              <a:buFont typeface="Arial"/>
              <a:buNone/>
            </a:pPr>
            <a:r>
              <a:rPr lang="en" dirty="0">
                <a:solidFill>
                  <a:schemeClr val="dk2"/>
                </a:solidFill>
              </a:rPr>
              <a:t>Presidential Candidates, as well as other political figures, use social media as a direct line to voters</a:t>
            </a:r>
          </a:p>
          <a:p>
            <a:pPr marL="285750" lvl="0" indent="-285750" rtl="0">
              <a:lnSpc>
                <a:spcPct val="100000"/>
              </a:lnSpc>
              <a:spcBef>
                <a:spcPts val="0"/>
              </a:spcBef>
              <a:buClr>
                <a:schemeClr val="dk2"/>
              </a:buClr>
              <a:buSzPct val="61111"/>
              <a:buFont typeface="Arial" panose="020B0604020202020204" pitchFamily="34" charset="0"/>
              <a:buChar char="•"/>
            </a:pPr>
            <a:r>
              <a:rPr lang="en" dirty="0">
                <a:solidFill>
                  <a:schemeClr val="dk2"/>
                </a:solidFill>
              </a:rPr>
              <a:t>18 to 29 year olds use social media to learn new information about politics</a:t>
            </a:r>
          </a:p>
        </p:txBody>
      </p:sp>
      <p:pic>
        <p:nvPicPr>
          <p:cNvPr id="113" name="Shape 113" descr="twitter-bot-icon.png"/>
          <p:cNvPicPr preferRelativeResize="0"/>
          <p:nvPr/>
        </p:nvPicPr>
        <p:blipFill>
          <a:blip r:embed="rId3">
            <a:alphaModFix/>
          </a:blip>
          <a:stretch>
            <a:fillRect/>
          </a:stretch>
        </p:blipFill>
        <p:spPr>
          <a:xfrm rot="-1443103">
            <a:off x="7489074" y="1140750"/>
            <a:ext cx="1320675" cy="1320675"/>
          </a:xfrm>
          <a:prstGeom prst="rect">
            <a:avLst/>
          </a:prstGeom>
          <a:noFill/>
          <a:ln>
            <a:noFill/>
          </a:ln>
        </p:spPr>
      </p:pic>
      <p:pic>
        <p:nvPicPr>
          <p:cNvPr id="114" name="Shape 114" descr="political-social-media.png"/>
          <p:cNvPicPr preferRelativeResize="0"/>
          <p:nvPr/>
        </p:nvPicPr>
        <p:blipFill>
          <a:blip r:embed="rId4">
            <a:alphaModFix/>
          </a:blip>
          <a:stretch>
            <a:fillRect/>
          </a:stretch>
        </p:blipFill>
        <p:spPr>
          <a:xfrm>
            <a:off x="7386224" y="3575074"/>
            <a:ext cx="1271499" cy="1271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Shape 119"/>
          <p:cNvPicPr preferRelativeResize="0"/>
          <p:nvPr/>
        </p:nvPicPr>
        <p:blipFill>
          <a:blip r:embed="rId3">
            <a:alphaModFix/>
          </a:blip>
          <a:stretch>
            <a:fillRect/>
          </a:stretch>
        </p:blipFill>
        <p:spPr>
          <a:xfrm>
            <a:off x="0" y="0"/>
            <a:ext cx="9144000" cy="1286600"/>
          </a:xfrm>
          <a:prstGeom prst="rect">
            <a:avLst/>
          </a:prstGeom>
          <a:noFill/>
          <a:ln>
            <a:noFill/>
          </a:ln>
        </p:spPr>
      </p:pic>
      <p:sp>
        <p:nvSpPr>
          <p:cNvPr id="120" name="Shape 120"/>
          <p:cNvSpPr txBox="1">
            <a:spLocks noGrp="1"/>
          </p:cNvSpPr>
          <p:nvPr>
            <p:ph type="title"/>
          </p:nvPr>
        </p:nvSpPr>
        <p:spPr>
          <a:xfrm>
            <a:off x="311700" y="331600"/>
            <a:ext cx="8520600" cy="623400"/>
          </a:xfrm>
          <a:prstGeom prst="rect">
            <a:avLst/>
          </a:prstGeom>
        </p:spPr>
        <p:txBody>
          <a:bodyPr lIns="91425" tIns="91425" rIns="91425" bIns="91425" anchor="t" anchorCtr="0">
            <a:noAutofit/>
          </a:bodyPr>
          <a:lstStyle/>
          <a:p>
            <a:pPr lvl="0" algn="ctr">
              <a:spcBef>
                <a:spcPts val="0"/>
              </a:spcBef>
              <a:buNone/>
            </a:pPr>
            <a:r>
              <a:rPr lang="en" dirty="0">
                <a:solidFill>
                  <a:schemeClr val="bg1"/>
                </a:solidFill>
              </a:rPr>
              <a:t>Intentionally misleading</a:t>
            </a:r>
          </a:p>
        </p:txBody>
      </p:sp>
      <p:sp>
        <p:nvSpPr>
          <p:cNvPr id="121" name="Shape 121"/>
          <p:cNvSpPr txBox="1">
            <a:spLocks noGrp="1"/>
          </p:cNvSpPr>
          <p:nvPr>
            <p:ph type="body" idx="1"/>
          </p:nvPr>
        </p:nvSpPr>
        <p:spPr>
          <a:xfrm>
            <a:off x="212400" y="2792250"/>
            <a:ext cx="8619900" cy="2048100"/>
          </a:xfrm>
          <a:prstGeom prst="rect">
            <a:avLst/>
          </a:prstGeom>
        </p:spPr>
        <p:txBody>
          <a:bodyPr lIns="91425" tIns="91425" rIns="91425" bIns="91425" anchor="t" anchorCtr="0">
            <a:noAutofit/>
          </a:bodyPr>
          <a:lstStyle/>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latin typeface="Georgia"/>
                <a:ea typeface="Georgia"/>
                <a:cs typeface="Georgia"/>
                <a:sym typeface="Georgia"/>
              </a:rPr>
              <a:t>Clickbait articles published and shared without verification</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latin typeface="Georgia"/>
                <a:ea typeface="Georgia"/>
                <a:cs typeface="Georgia"/>
                <a:sym typeface="Georgia"/>
              </a:rPr>
              <a:t>Intentionally fabricated news</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latin typeface="Georgia"/>
                <a:ea typeface="Georgia"/>
                <a:cs typeface="Georgia"/>
                <a:sym typeface="Georgia"/>
              </a:rPr>
              <a:t>Online blogs and forums are subjective</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latin typeface="Georgia"/>
                <a:ea typeface="Georgia"/>
                <a:cs typeface="Georgia"/>
                <a:sym typeface="Georgia"/>
              </a:rPr>
              <a:t>Misleading ads and marketing communications</a:t>
            </a:r>
          </a:p>
        </p:txBody>
      </p:sp>
      <p:sp>
        <p:nvSpPr>
          <p:cNvPr id="122" name="Shape 122"/>
          <p:cNvSpPr txBox="1"/>
          <p:nvPr/>
        </p:nvSpPr>
        <p:spPr>
          <a:xfrm>
            <a:off x="311700" y="1963050"/>
            <a:ext cx="8520600" cy="829200"/>
          </a:xfrm>
          <a:prstGeom prst="rect">
            <a:avLst/>
          </a:prstGeom>
          <a:noFill/>
          <a:ln>
            <a:noFill/>
          </a:ln>
        </p:spPr>
        <p:txBody>
          <a:bodyPr lIns="91425" tIns="91425" rIns="91425" bIns="91425" anchor="t" anchorCtr="0">
            <a:noAutofit/>
          </a:bodyPr>
          <a:lstStyle/>
          <a:p>
            <a:pPr lvl="0">
              <a:spcBef>
                <a:spcPts val="0"/>
              </a:spcBef>
              <a:buNone/>
            </a:pPr>
            <a:r>
              <a:rPr lang="en" dirty="0">
                <a:solidFill>
                  <a:schemeClr val="accent1"/>
                </a:solidFill>
                <a:highlight>
                  <a:srgbClr val="FFFFFF"/>
                </a:highlight>
                <a:latin typeface="Georgia"/>
                <a:ea typeface="Georgia"/>
                <a:cs typeface="Georgia"/>
                <a:sym typeface="Georgia"/>
              </a:rPr>
              <a:t>Communities of practice are everywhere. They consist of one of the ways in which experiential learning, social constructivism, and connectivism can be combined, illustrating the limitations of trying to rigidly classify learning theories (Bates, 2014)</a:t>
            </a:r>
          </a:p>
        </p:txBody>
      </p:sp>
      <p:sp>
        <p:nvSpPr>
          <p:cNvPr id="123" name="Shape 123"/>
          <p:cNvSpPr txBox="1"/>
          <p:nvPr/>
        </p:nvSpPr>
        <p:spPr>
          <a:xfrm>
            <a:off x="311700" y="1549650"/>
            <a:ext cx="4147200" cy="552000"/>
          </a:xfrm>
          <a:prstGeom prst="rect">
            <a:avLst/>
          </a:prstGeom>
          <a:noFill/>
          <a:ln>
            <a:noFill/>
          </a:ln>
        </p:spPr>
        <p:txBody>
          <a:bodyPr lIns="91425" tIns="91425" rIns="91425" bIns="91425" anchor="t" anchorCtr="0">
            <a:noAutofit/>
          </a:bodyPr>
          <a:lstStyle/>
          <a:p>
            <a:pPr lvl="0">
              <a:spcBef>
                <a:spcPts val="0"/>
              </a:spcBef>
              <a:buNone/>
            </a:pPr>
            <a:r>
              <a:rPr lang="en" sz="1800">
                <a:latin typeface="Impact"/>
                <a:ea typeface="Impact"/>
                <a:cs typeface="Impact"/>
                <a:sym typeface="Impact"/>
              </a:rPr>
              <a:t>Theories behind communities of Practice </a:t>
            </a:r>
          </a:p>
        </p:txBody>
      </p:sp>
      <p:pic>
        <p:nvPicPr>
          <p:cNvPr id="124" name="Shape 124"/>
          <p:cNvPicPr preferRelativeResize="0"/>
          <p:nvPr/>
        </p:nvPicPr>
        <p:blipFill>
          <a:blip r:embed="rId4">
            <a:alphaModFix/>
          </a:blip>
          <a:stretch>
            <a:fillRect/>
          </a:stretch>
        </p:blipFill>
        <p:spPr>
          <a:xfrm>
            <a:off x="6507450" y="3115525"/>
            <a:ext cx="1806099" cy="1724824"/>
          </a:xfrm>
          <a:prstGeom prst="rect">
            <a:avLst/>
          </a:prstGeom>
          <a:noFill/>
          <a:ln>
            <a:noFill/>
          </a:ln>
        </p:spPr>
      </p:pic>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5078</Words>
  <Application>Microsoft Office PowerPoint</Application>
  <PresentationFormat>On-screen Show (16:9)</PresentationFormat>
  <Paragraphs>182</Paragraphs>
  <Slides>21</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Georgia</vt:lpstr>
      <vt:lpstr>Times New Roman</vt:lpstr>
      <vt:lpstr>Source Sans Pro</vt:lpstr>
      <vt:lpstr>Impact</vt:lpstr>
      <vt:lpstr>Raleway</vt:lpstr>
      <vt:lpstr>plum</vt:lpstr>
      <vt:lpstr>Group 2 - The Ethics of Online Campaigns</vt:lpstr>
      <vt:lpstr>Overview</vt:lpstr>
      <vt:lpstr>Ethical Topics</vt:lpstr>
      <vt:lpstr>Rationale</vt:lpstr>
      <vt:lpstr>PowerPoint Presentation</vt:lpstr>
      <vt:lpstr>Freedom of speech</vt:lpstr>
      <vt:lpstr>Validating the information presented (verify before you testify)</vt:lpstr>
      <vt:lpstr>Validating the information presented (verify before you testify) </vt:lpstr>
      <vt:lpstr>Intentionally misleading</vt:lpstr>
      <vt:lpstr>Is instant always better?</vt:lpstr>
      <vt:lpstr>Privacy concerns</vt:lpstr>
      <vt:lpstr>Authors/Information Provider Verification</vt:lpstr>
      <vt:lpstr>Anonymous posts</vt:lpstr>
      <vt:lpstr>PowerPoint Presentation</vt:lpstr>
      <vt:lpstr>Summary</vt:lpstr>
      <vt:lpstr>Summary (cont.)</vt:lpstr>
      <vt:lpstr>Summary (cont.) </vt:lpstr>
      <vt:lpstr>Conclusion</vt:lpstr>
      <vt:lpstr>References</vt:lpstr>
      <vt:lpstr>References (cont.)</vt:lpstr>
      <vt:lpstr>References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2 - The Ethics of Online Campaigns</dc:title>
  <dc:creator>Surtej Sarin</dc:creator>
  <cp:lastModifiedBy>Surtej Sarin</cp:lastModifiedBy>
  <cp:revision>36</cp:revision>
  <dcterms:modified xsi:type="dcterms:W3CDTF">2017-10-22T17:34:53Z</dcterms:modified>
</cp:coreProperties>
</file>